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7" r:id="rId5"/>
    <p:sldMasterId id="2147483795" r:id="rId6"/>
    <p:sldMasterId id="2147483813" r:id="rId7"/>
    <p:sldMasterId id="2147483831" r:id="rId8"/>
    <p:sldMasterId id="2147483838" r:id="rId9"/>
    <p:sldMasterId id="2147483857" r:id="rId10"/>
    <p:sldMasterId id="2147483871" r:id="rId11"/>
  </p:sldMasterIdLst>
  <p:notesMasterIdLst>
    <p:notesMasterId r:id="rId68"/>
  </p:notesMasterIdLst>
  <p:sldIdLst>
    <p:sldId id="256" r:id="rId12"/>
    <p:sldId id="556" r:id="rId13"/>
    <p:sldId id="606" r:id="rId14"/>
    <p:sldId id="689" r:id="rId15"/>
    <p:sldId id="690" r:id="rId16"/>
    <p:sldId id="698" r:id="rId17"/>
    <p:sldId id="609" r:id="rId18"/>
    <p:sldId id="610" r:id="rId19"/>
    <p:sldId id="611" r:id="rId20"/>
    <p:sldId id="612" r:id="rId21"/>
    <p:sldId id="613" r:id="rId22"/>
    <p:sldId id="660" r:id="rId23"/>
    <p:sldId id="661" r:id="rId24"/>
    <p:sldId id="614" r:id="rId25"/>
    <p:sldId id="645" r:id="rId26"/>
    <p:sldId id="649" r:id="rId27"/>
    <p:sldId id="647" r:id="rId28"/>
    <p:sldId id="662" r:id="rId29"/>
    <p:sldId id="663" r:id="rId30"/>
    <p:sldId id="648" r:id="rId31"/>
    <p:sldId id="664" r:id="rId32"/>
    <p:sldId id="668" r:id="rId33"/>
    <p:sldId id="619" r:id="rId34"/>
    <p:sldId id="624" r:id="rId35"/>
    <p:sldId id="622" r:id="rId36"/>
    <p:sldId id="623" r:id="rId37"/>
    <p:sldId id="625" r:id="rId38"/>
    <p:sldId id="674" r:id="rId39"/>
    <p:sldId id="626" r:id="rId40"/>
    <p:sldId id="691" r:id="rId41"/>
    <p:sldId id="675" r:id="rId42"/>
    <p:sldId id="676" r:id="rId43"/>
    <p:sldId id="678" r:id="rId44"/>
    <p:sldId id="692" r:id="rId45"/>
    <p:sldId id="629" r:id="rId46"/>
    <p:sldId id="630" r:id="rId47"/>
    <p:sldId id="652" r:id="rId48"/>
    <p:sldId id="631" r:id="rId49"/>
    <p:sldId id="670" r:id="rId50"/>
    <p:sldId id="671" r:id="rId51"/>
    <p:sldId id="672" r:id="rId52"/>
    <p:sldId id="632" r:id="rId53"/>
    <p:sldId id="633" r:id="rId54"/>
    <p:sldId id="673" r:id="rId55"/>
    <p:sldId id="693" r:id="rId56"/>
    <p:sldId id="634" r:id="rId57"/>
    <p:sldId id="635" r:id="rId58"/>
    <p:sldId id="640" r:id="rId59"/>
    <p:sldId id="641" r:id="rId60"/>
    <p:sldId id="642" r:id="rId61"/>
    <p:sldId id="643" r:id="rId62"/>
    <p:sldId id="695" r:id="rId63"/>
    <p:sldId id="696" r:id="rId64"/>
    <p:sldId id="697" r:id="rId65"/>
    <p:sldId id="694" r:id="rId66"/>
    <p:sldId id="495" r:id="rId6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556"/>
          </p14:sldIdLst>
        </p14:section>
        <p14:section name="Content" id="{31F9149E-C170-4E61-8C32-78FBFFDAEC9C}">
          <p14:sldIdLst>
            <p14:sldId id="606"/>
            <p14:sldId id="689"/>
            <p14:sldId id="690"/>
            <p14:sldId id="698"/>
            <p14:sldId id="609"/>
            <p14:sldId id="610"/>
            <p14:sldId id="611"/>
            <p14:sldId id="612"/>
            <p14:sldId id="613"/>
            <p14:sldId id="660"/>
            <p14:sldId id="661"/>
            <p14:sldId id="614"/>
            <p14:sldId id="645"/>
            <p14:sldId id="649"/>
            <p14:sldId id="647"/>
            <p14:sldId id="662"/>
            <p14:sldId id="663"/>
            <p14:sldId id="648"/>
            <p14:sldId id="664"/>
            <p14:sldId id="668"/>
            <p14:sldId id="619"/>
            <p14:sldId id="624"/>
            <p14:sldId id="622"/>
            <p14:sldId id="623"/>
            <p14:sldId id="625"/>
            <p14:sldId id="674"/>
            <p14:sldId id="626"/>
            <p14:sldId id="691"/>
            <p14:sldId id="675"/>
            <p14:sldId id="676"/>
            <p14:sldId id="678"/>
            <p14:sldId id="692"/>
            <p14:sldId id="629"/>
            <p14:sldId id="630"/>
            <p14:sldId id="652"/>
            <p14:sldId id="631"/>
            <p14:sldId id="670"/>
            <p14:sldId id="671"/>
            <p14:sldId id="672"/>
            <p14:sldId id="632"/>
            <p14:sldId id="633"/>
            <p14:sldId id="673"/>
            <p14:sldId id="693"/>
            <p14:sldId id="634"/>
            <p14:sldId id="635"/>
            <p14:sldId id="640"/>
            <p14:sldId id="641"/>
            <p14:sldId id="642"/>
            <p14:sldId id="643"/>
            <p14:sldId id="695"/>
            <p14:sldId id="696"/>
            <p14:sldId id="697"/>
            <p14:sldId id="694"/>
          </p14:sldIdLst>
        </p14:section>
        <p14:section name="Exit" id="{26D33BE0-B19C-465D-8801-1598009CC099}">
          <p14:sldIdLst>
            <p14:sldId id="49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12" autoAdjust="0"/>
  </p:normalViewPr>
  <p:slideViewPr>
    <p:cSldViewPr snapToGrid="0">
      <p:cViewPr varScale="1">
        <p:scale>
          <a:sx n="79" d="100"/>
          <a:sy n="79" d="100"/>
        </p:scale>
        <p:origin x="1014" y="9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125" d="100"/>
        <a:sy n="125" d="100"/>
      </p:scale>
      <p:origin x="0" y="-183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4/16/2016</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‹Nº›</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solidFill>
                  <a:prstClr val="black"/>
                </a:solidFill>
              </a:rPr>
              <a:pPr>
                <a:defRPr/>
              </a:pPr>
              <a:t>12</a:t>
            </a:fld>
            <a:endParaRPr lang="en-US" dirty="0">
              <a:solidFill>
                <a:prstClr val="black"/>
              </a:solidFill>
            </a:endParaRPr>
          </a:p>
        </p:txBody>
      </p:sp>
    </p:spTree>
    <p:extLst>
      <p:ext uri="{BB962C8B-B14F-4D97-AF65-F5344CB8AC3E}">
        <p14:creationId xmlns:p14="http://schemas.microsoft.com/office/powerpoint/2010/main" val="2872792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article provides background information and considerations for using the Azure A8, A9, A10, and A11 instances, also known as </a:t>
            </a:r>
            <a:r>
              <a:rPr lang="en-US" sz="1200" b="0" i="1" kern="1200" dirty="0" smtClean="0">
                <a:solidFill>
                  <a:schemeClr val="tx1"/>
                </a:solidFill>
                <a:effectLst/>
                <a:latin typeface="+mn-lt"/>
                <a:ea typeface="+mn-ea"/>
                <a:cs typeface="+mn-cs"/>
              </a:rPr>
              <a:t>compute-</a:t>
            </a:r>
            <a:r>
              <a:rPr lang="en-US" sz="1200" b="0" i="1" kern="1200" dirty="0" err="1" smtClean="0">
                <a:solidFill>
                  <a:schemeClr val="tx1"/>
                </a:solidFill>
                <a:effectLst/>
                <a:latin typeface="+mn-lt"/>
                <a:ea typeface="+mn-ea"/>
                <a:cs typeface="+mn-cs"/>
              </a:rPr>
              <a:t>intensive</a:t>
            </a:r>
            <a:r>
              <a:rPr lang="en-US" sz="1200" b="0" i="0" kern="1200" dirty="0" err="1" smtClean="0">
                <a:solidFill>
                  <a:schemeClr val="tx1"/>
                </a:solidFill>
                <a:effectLst/>
                <a:latin typeface="+mn-lt"/>
                <a:ea typeface="+mn-ea"/>
                <a:cs typeface="+mn-cs"/>
              </a:rPr>
              <a:t>instances</a:t>
            </a:r>
            <a:r>
              <a:rPr lang="en-US" sz="1200" b="0" i="0" kern="1200" dirty="0" smtClean="0">
                <a:solidFill>
                  <a:schemeClr val="tx1"/>
                </a:solidFill>
                <a:effectLst/>
                <a:latin typeface="+mn-lt"/>
                <a:ea typeface="+mn-ea"/>
                <a:cs typeface="+mn-cs"/>
              </a:rPr>
              <a:t>. Key features of these instances include:</a:t>
            </a:r>
          </a:p>
          <a:p>
            <a:r>
              <a:rPr lang="en-US" sz="1200" b="1" i="0" kern="1200" dirty="0" smtClean="0">
                <a:solidFill>
                  <a:schemeClr val="tx1"/>
                </a:solidFill>
                <a:effectLst/>
                <a:latin typeface="+mn-lt"/>
                <a:ea typeface="+mn-ea"/>
                <a:cs typeface="+mn-cs"/>
              </a:rPr>
              <a:t>High-performance hardware</a:t>
            </a:r>
            <a:r>
              <a:rPr lang="en-US" sz="1200" b="0" i="0" kern="1200" dirty="0" smtClean="0">
                <a:solidFill>
                  <a:schemeClr val="tx1"/>
                </a:solidFill>
                <a:effectLst/>
                <a:latin typeface="+mn-lt"/>
                <a:ea typeface="+mn-ea"/>
                <a:cs typeface="+mn-cs"/>
              </a:rPr>
              <a:t> – The Azure datacenter hardware that runs these instances is designed and optimized for compute-intensive and network-intensive applications, including high-performance computing (HPC) cluster applications, modeling, and simulations.</a:t>
            </a:r>
          </a:p>
          <a:p>
            <a:r>
              <a:rPr lang="en-US" sz="1200" b="1" i="0" kern="1200" dirty="0" smtClean="0">
                <a:solidFill>
                  <a:schemeClr val="tx1"/>
                </a:solidFill>
                <a:effectLst/>
                <a:latin typeface="+mn-lt"/>
                <a:ea typeface="+mn-ea"/>
                <a:cs typeface="+mn-cs"/>
              </a:rPr>
              <a:t>RDMA network connection for MPI applications</a:t>
            </a:r>
            <a:r>
              <a:rPr lang="en-US" sz="1200" b="0" i="0" kern="1200" dirty="0" smtClean="0">
                <a:solidFill>
                  <a:schemeClr val="tx1"/>
                </a:solidFill>
                <a:effectLst/>
                <a:latin typeface="+mn-lt"/>
                <a:ea typeface="+mn-ea"/>
                <a:cs typeface="+mn-cs"/>
              </a:rPr>
              <a:t> – When configured with the necessary network drivers, the A8 and A9 instances can communicate with other A8 and A9 instances over a low-latency, high-throughput network in Azure that is based on remote direct memory access (RDMA) technology. This feature can boost the performance of applications that use supported Linux or Windows Message Passing Interface (MPI) implementations.</a:t>
            </a:r>
          </a:p>
          <a:p>
            <a:r>
              <a:rPr lang="en-US" sz="1200" b="1" i="0" kern="1200" dirty="0" smtClean="0">
                <a:solidFill>
                  <a:schemeClr val="tx1"/>
                </a:solidFill>
                <a:effectLst/>
                <a:latin typeface="+mn-lt"/>
                <a:ea typeface="+mn-ea"/>
                <a:cs typeface="+mn-cs"/>
              </a:rPr>
              <a:t>Support for Linux and Windows HPC clusters</a:t>
            </a:r>
            <a:r>
              <a:rPr lang="en-US" sz="1200" b="0" i="0" kern="1200" dirty="0" smtClean="0">
                <a:solidFill>
                  <a:schemeClr val="tx1"/>
                </a:solidFill>
                <a:effectLst/>
                <a:latin typeface="+mn-lt"/>
                <a:ea typeface="+mn-ea"/>
                <a:cs typeface="+mn-cs"/>
              </a:rPr>
              <a:t> – Deploy cluster management and job scheduling software on the A8, A9, A10, and A11 instances in Azure to create a stand-alone HPC cluster or to add capacity to an on-premises cluster. Like other Azure VM sizes, the A8, A9, A10, and A11 instances support standard or custom Windows Server and Linux operating system images or Azure Resource Manager templates in Azure VMs (IaaS), or Azure Guest OS releases in cloud services (PaaS, for Windows Server only).</a:t>
            </a:r>
          </a:p>
          <a:p>
            <a:r>
              <a:rPr lang="en-US" sz="1200" b="0" i="0" kern="1200" dirty="0" smtClean="0">
                <a:solidFill>
                  <a:schemeClr val="tx1"/>
                </a:solidFill>
                <a:effectLst/>
                <a:latin typeface="+mn-lt"/>
                <a:ea typeface="+mn-ea"/>
                <a:cs typeface="+mn-cs"/>
              </a:rPr>
              <a:t>NOTE:</a:t>
            </a:r>
          </a:p>
          <a:p>
            <a:r>
              <a:rPr lang="en-US" sz="1200" b="0" i="0" kern="1200" dirty="0" smtClean="0">
                <a:solidFill>
                  <a:schemeClr val="tx1"/>
                </a:solidFill>
                <a:effectLst/>
                <a:latin typeface="+mn-lt"/>
                <a:ea typeface="+mn-ea"/>
                <a:cs typeface="+mn-cs"/>
              </a:rPr>
              <a:t>A10 and A11 instances have the same performance optimizations and specifications as the A8 and A9 instances. However, they do not include access to the RDMA network in Azure. They are designed for HPC applications that do not require constant and low-latency communication between nodes, also known as parametric or embarrassingly parallel applications.</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514295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kern="1200" dirty="0" smtClean="0">
                <a:solidFill>
                  <a:schemeClr val="tx1"/>
                </a:solidFill>
                <a:effectLst/>
                <a:latin typeface="+mn-lt"/>
                <a:ea typeface="+mn-ea"/>
                <a:cs typeface="+mn-cs"/>
              </a:rPr>
              <a:t>Dv2-series, a follow-on to the original D-series, features a more powerful CPU. The Dv2-series CPU is about 35% faster than the D-series CPU. It is based on the latest generation 2.4 GHz Intel Xeon® E5-2673 v3 (Haswell) processor, and with the Intel Turbo Boost Technology 2.0, can go up to 3.2 GHz. The Dv2-series has the same memory and disk configurations as the D-series.</a:t>
            </a:r>
            <a:endParaRPr lang="en-US" sz="1000"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81125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DS-series and GS-series VMs can use Premium Storage, which provides high-performance, low-latency storage for I/O intensive workloads. These VMs use solid-state drives (SSDs) to host a virtual machine’s disks and also provide a local SSD disk cache. Premium Storage is available in certain regions. </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19</a:t>
            </a:fld>
            <a:endParaRPr lang="en-US"/>
          </a:p>
        </p:txBody>
      </p:sp>
    </p:spTree>
    <p:extLst>
      <p:ext uri="{BB962C8B-B14F-4D97-AF65-F5344CB8AC3E}">
        <p14:creationId xmlns:p14="http://schemas.microsoft.com/office/powerpoint/2010/main" val="834306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2302952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 the</a:t>
            </a:r>
            <a:r>
              <a:rPr lang="en-US" baseline="0" dirty="0" smtClean="0"/>
              <a:t> benefits of image mobility </a:t>
            </a:r>
          </a:p>
          <a:p>
            <a:endParaRPr lang="en-US" baseline="0" dirty="0" smtClean="0"/>
          </a:p>
          <a:p>
            <a:r>
              <a:rPr lang="en-US" b="1" baseline="0" dirty="0" smtClean="0"/>
              <a:t>Notes:</a:t>
            </a:r>
            <a:endParaRPr lang="en-US" b="1" dirty="0" smtClean="0"/>
          </a:p>
          <a:p>
            <a:r>
              <a:rPr lang="en-US" dirty="0" smtClean="0"/>
              <a:t>One of the key benefits of IaaS is flexibility and control. The</a:t>
            </a:r>
            <a:r>
              <a:rPr lang="en-US" baseline="0" dirty="0" smtClean="0"/>
              <a:t> Microsoft Azure solution provides the capability of not only moving VHDs TO the cloud but also allows you to copy the VHD back down and run it locally or on another cloud provider. Great for testing out production issues or any other need where you require a copy of the production server.</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24</a:t>
            </a:fld>
            <a:endParaRPr lang="en-US" dirty="0"/>
          </a:p>
        </p:txBody>
      </p:sp>
    </p:spTree>
    <p:extLst>
      <p:ext uri="{BB962C8B-B14F-4D97-AF65-F5344CB8AC3E}">
        <p14:creationId xmlns:p14="http://schemas.microsoft.com/office/powerpoint/2010/main" val="2067044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2866647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the differences between disks and images with VMs</a:t>
            </a: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26</a:t>
            </a:fld>
            <a:endParaRPr lang="en-US" dirty="0"/>
          </a:p>
        </p:txBody>
      </p:sp>
    </p:spTree>
    <p:extLst>
      <p:ext uri="{BB962C8B-B14F-4D97-AF65-F5344CB8AC3E}">
        <p14:creationId xmlns:p14="http://schemas.microsoft.com/office/powerpoint/2010/main" val="232890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4458"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pPr defTabSz="924458">
              <a:defRPr/>
            </a:pPr>
            <a:r>
              <a:rPr lang="en-US" dirty="0" smtClean="0"/>
              <a:t>Explain how disks are durable</a:t>
            </a:r>
            <a:r>
              <a:rPr lang="en-US" baseline="0" dirty="0" smtClean="0"/>
              <a:t> and how Microsoft Azure storage works</a:t>
            </a:r>
          </a:p>
          <a:p>
            <a:pPr defTabSz="924458">
              <a:defRPr/>
            </a:pPr>
            <a:endParaRPr lang="en-US" baseline="0" dirty="0" smtClean="0"/>
          </a:p>
          <a:p>
            <a:pPr defTabSz="924458">
              <a:defRPr/>
            </a:pPr>
            <a:r>
              <a:rPr lang="en-US" b="1" baseline="0" dirty="0" smtClean="0"/>
              <a:t>Notes:</a:t>
            </a:r>
            <a:endParaRPr lang="en-US" b="1" dirty="0" smtClean="0"/>
          </a:p>
          <a:p>
            <a:pPr defTabSz="924458">
              <a:defRPr/>
            </a:pPr>
            <a:r>
              <a:rPr lang="en-US" dirty="0" smtClean="0"/>
              <a:t>The</a:t>
            </a:r>
            <a:r>
              <a:rPr lang="en-US" baseline="0" dirty="0" smtClean="0"/>
              <a:t> OS and Data Disks are stored in Microsoft Azure storage. So in addition to the data being persistent you also get the benefits of storage which means your VHD is replicated 3X’s locally and also 3X’s in a separate data center in the same region (geo-replication)</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028225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4075802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4/16/2016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32</a:t>
            </a:fld>
            <a:endParaRPr lang="en-US" dirty="0">
              <a:solidFill>
                <a:prstClr val="black"/>
              </a:solidFill>
            </a:endParaRPr>
          </a:p>
        </p:txBody>
      </p:sp>
    </p:spTree>
    <p:extLst>
      <p:ext uri="{BB962C8B-B14F-4D97-AF65-F5344CB8AC3E}">
        <p14:creationId xmlns:p14="http://schemas.microsoft.com/office/powerpoint/2010/main" val="2136160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smtClean="0">
                <a:solidFill>
                  <a:prstClr val="black"/>
                </a:solidFill>
              </a:rPr>
              <a:t>Microsoft Ignite 2015</a:t>
            </a:r>
            <a:endParaRPr lang="en-US" dirty="0" smtClean="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38EEC551-8CDA-4EB6-89BB-2A86C9F091C8}" type="datetime8">
              <a:rPr lang="en-US" smtClean="0">
                <a:solidFill>
                  <a:prstClr val="black"/>
                </a:solidFill>
              </a:rPr>
              <a:pPr>
                <a:defRPr/>
              </a:pPr>
              <a:t>4/16/2016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33</a:t>
            </a:fld>
            <a:endParaRPr lang="en-US" dirty="0">
              <a:solidFill>
                <a:prstClr val="black"/>
              </a:solidFill>
            </a:endParaRPr>
          </a:p>
        </p:txBody>
      </p:sp>
    </p:spTree>
    <p:extLst>
      <p:ext uri="{BB962C8B-B14F-4D97-AF65-F5344CB8AC3E}">
        <p14:creationId xmlns:p14="http://schemas.microsoft.com/office/powerpoint/2010/main" val="1982236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3029889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2056653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331943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225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3E1EDE3E-8DA4-43AE-AE17-3357EA31094F}" type="slidenum">
              <a:rPr lang="en-US" altLang="en-US" smtClean="0"/>
              <a:pPr/>
              <a:t>39</a:t>
            </a:fld>
            <a:endParaRPr lang="en-US" altLang="en-US" smtClean="0"/>
          </a:p>
        </p:txBody>
      </p:sp>
    </p:spTree>
    <p:extLst>
      <p:ext uri="{BB962C8B-B14F-4D97-AF65-F5344CB8AC3E}">
        <p14:creationId xmlns:p14="http://schemas.microsoft.com/office/powerpoint/2010/main" val="4032066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45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C1721EBC-D166-4734-BAB3-89FE4B9B20FF}" type="slidenum">
              <a:rPr lang="en-US" altLang="en-US" smtClean="0"/>
              <a:pPr/>
              <a:t>40</a:t>
            </a:fld>
            <a:endParaRPr lang="en-US" altLang="en-US" smtClean="0"/>
          </a:p>
        </p:txBody>
      </p:sp>
    </p:spTree>
    <p:extLst>
      <p:ext uri="{BB962C8B-B14F-4D97-AF65-F5344CB8AC3E}">
        <p14:creationId xmlns:p14="http://schemas.microsoft.com/office/powerpoint/2010/main" val="1024995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6628" name="Header Placeholder 3"/>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r>
              <a:rPr lang="en-US" altLang="en-US" smtClean="0"/>
              <a:t>TechEd 2013</a:t>
            </a:r>
          </a:p>
        </p:txBody>
      </p:sp>
      <p:sp>
        <p:nvSpPr>
          <p:cNvPr id="5" name="Footer Placeholder 4"/>
          <p:cNvSpPr>
            <a:spLocks noGrp="1"/>
          </p:cNvSpPr>
          <p:nvPr>
            <p:ph type="ftr" sz="quarter" idx="4"/>
          </p:nvPr>
        </p:nvSpPr>
        <p:spPr/>
        <p:txBody>
          <a:bodyPr/>
          <a:lstStyle/>
          <a:p>
            <a:pPr defTabSz="914099" eaLnBrk="0" hangingPunct="0">
              <a:defRPr/>
            </a:pPr>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26630"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E3F0EE01-B32A-4ACF-9D2F-964A2E0AA6A0}" type="datetime8">
              <a:rPr lang="en-US" altLang="en-US" smtClean="0"/>
              <a:pPr/>
              <a:t>4/16/2016 8:52 AM</a:t>
            </a:fld>
            <a:endParaRPr lang="en-US" altLang="en-US" smtClean="0"/>
          </a:p>
        </p:txBody>
      </p:sp>
      <p:sp>
        <p:nvSpPr>
          <p:cNvPr id="26631"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fld id="{1FEDC2B7-2EF7-4D33-99F9-FBE0F5F2879C}" type="slidenum">
              <a:rPr lang="en-US" altLang="en-US" smtClean="0"/>
              <a:pPr/>
              <a:t>41</a:t>
            </a:fld>
            <a:endParaRPr lang="en-US" altLang="en-US" smtClean="0"/>
          </a:p>
        </p:txBody>
      </p:sp>
    </p:spTree>
    <p:extLst>
      <p:ext uri="{BB962C8B-B14F-4D97-AF65-F5344CB8AC3E}">
        <p14:creationId xmlns:p14="http://schemas.microsoft.com/office/powerpoint/2010/main" val="148280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defTabSz="721141">
              <a:lnSpc>
                <a:spcPct val="90000"/>
              </a:lnSpc>
              <a:spcAft>
                <a:spcPts val="263"/>
              </a:spcAft>
              <a:defRPr/>
            </a:pPr>
            <a:r>
              <a:rPr lang="en-NZ" b="1" dirty="0" smtClean="0"/>
              <a:t>Slide Objective:</a:t>
            </a:r>
          </a:p>
          <a:p>
            <a:pPr defTabSz="721141">
              <a:lnSpc>
                <a:spcPct val="90000"/>
              </a:lnSpc>
              <a:spcAft>
                <a:spcPts val="263"/>
              </a:spcAft>
              <a:defRPr/>
            </a:pPr>
            <a:r>
              <a:rPr lang="en-NZ" b="0" dirty="0" smtClean="0"/>
              <a:t>Provide a graphical view of fault and upgrade domains for existing web</a:t>
            </a:r>
            <a:r>
              <a:rPr lang="en-NZ" b="0" baseline="0" dirty="0" smtClean="0"/>
              <a:t> and worker roles. Use to contrast existing skills with availability sets.</a:t>
            </a:r>
            <a:endParaRPr lang="en-NZ" b="0" dirty="0" smtClean="0"/>
          </a:p>
          <a:p>
            <a:pPr defTabSz="721141">
              <a:lnSpc>
                <a:spcPct val="90000"/>
              </a:lnSpc>
              <a:spcAft>
                <a:spcPts val="263"/>
              </a:spcAft>
              <a:defRPr/>
            </a:pPr>
            <a:endParaRPr lang="en-NZ" b="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You can see that our service is well spread out across both fault and upgrade domains</a:t>
            </a:r>
          </a:p>
          <a:p>
            <a:pPr defTabSz="721141">
              <a:lnSpc>
                <a:spcPct val="90000"/>
              </a:lnSpc>
              <a:spcAft>
                <a:spcPts val="263"/>
              </a:spcAft>
              <a:defRPr/>
            </a:pPr>
            <a:r>
              <a:rPr lang="en-NZ" b="0" dirty="0" smtClean="0"/>
              <a:t>The loss of a fault domain will not cause a failure of our service</a:t>
            </a:r>
            <a:r>
              <a:rPr lang="en-NZ" b="0" baseline="0" dirty="0" smtClean="0"/>
              <a:t> nor will the restart or change of an upgrade domain cause a failure of our service</a:t>
            </a:r>
          </a:p>
          <a:p>
            <a:pPr defTabSz="721141">
              <a:lnSpc>
                <a:spcPct val="90000"/>
              </a:lnSpc>
              <a:spcAft>
                <a:spcPts val="263"/>
              </a:spcAft>
              <a:defRPr/>
            </a:pPr>
            <a:endParaRPr lang="en-NZ" b="1" baseline="0" dirty="0" smtClean="0"/>
          </a:p>
          <a:p>
            <a:pPr defTabSz="721141">
              <a:lnSpc>
                <a:spcPct val="90000"/>
              </a:lnSpc>
              <a:spcAft>
                <a:spcPts val="263"/>
              </a:spcAft>
              <a:defRPr/>
            </a:pPr>
            <a:endParaRPr lang="en-NZ" b="1" baseline="0" dirty="0" smtClean="0"/>
          </a:p>
          <a:p>
            <a:pPr defTabSz="721141">
              <a:lnSpc>
                <a:spcPct val="90000"/>
              </a:lnSpc>
              <a:spcAft>
                <a:spcPts val="263"/>
              </a:spcAft>
              <a:defRPr/>
            </a:pPr>
            <a:r>
              <a:rPr lang="en-NZ" b="1" baseline="0" dirty="0" smtClean="0"/>
              <a:t>Notes</a:t>
            </a:r>
          </a:p>
          <a:p>
            <a:pPr defTabSz="721141">
              <a:lnSpc>
                <a:spcPct val="90000"/>
              </a:lnSpc>
              <a:spcAft>
                <a:spcPts val="263"/>
              </a:spcAft>
              <a:defRPr/>
            </a:pPr>
            <a:r>
              <a:rPr lang="en-NZ" b="0" dirty="0" smtClean="0"/>
              <a:t>Useful pre-reading here.</a:t>
            </a:r>
          </a:p>
          <a:p>
            <a:pPr defTabSz="721141">
              <a:lnSpc>
                <a:spcPct val="90000"/>
              </a:lnSpc>
              <a:spcAft>
                <a:spcPts val="263"/>
              </a:spcAft>
              <a:defRPr/>
            </a:pPr>
            <a:r>
              <a:rPr lang="en-NZ" b="0" dirty="0" smtClean="0"/>
              <a:t>http://blog.toddysm.com/2010/04/upgrade-domains-and-fault-domains-in-windows-azure.html</a:t>
            </a:r>
          </a:p>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14838628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196013" cy="3486150"/>
          </a:xfrm>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NZ" dirty="0" smtClean="0"/>
              <a:t>Explain availability</a:t>
            </a:r>
            <a:r>
              <a:rPr lang="en-NZ" baseline="0" dirty="0" smtClean="0"/>
              <a:t> sets</a:t>
            </a:r>
          </a:p>
          <a:p>
            <a:endParaRPr lang="en-NZ" baseline="0" dirty="0" smtClean="0"/>
          </a:p>
          <a:p>
            <a:r>
              <a:rPr lang="en-NZ" b="1" baseline="0" dirty="0" smtClean="0"/>
              <a:t>Notes:</a:t>
            </a:r>
            <a:endParaRPr lang="en-NZ" b="1" dirty="0" smtClean="0"/>
          </a:p>
          <a:p>
            <a:r>
              <a:rPr lang="en-NZ" dirty="0" smtClean="0"/>
              <a:t>Availability sets</a:t>
            </a:r>
            <a:r>
              <a:rPr lang="en-NZ" baseline="0" dirty="0" smtClean="0"/>
              <a:t> tell the Fabric Controller to place VMs in the same set on different racks for faults and in separate upgrade domains for updates. </a:t>
            </a:r>
          </a:p>
          <a:p>
            <a:r>
              <a:rPr lang="en-NZ" baseline="0" dirty="0" smtClean="0"/>
              <a:t>This essentially tells the FC not to take the guest OS down of all VMs in the same set for host updates. </a:t>
            </a:r>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553226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Explain how Azure helps developers to refocus on their applications.</a:t>
            </a:r>
          </a:p>
          <a:p>
            <a:endParaRPr lang="en-US" b="0" baseline="0" dirty="0" smtClean="0"/>
          </a:p>
          <a:p>
            <a:r>
              <a:rPr lang="en-US" b="1" baseline="0" dirty="0" smtClean="0"/>
              <a:t>Speaker Notes:</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Before we discuss about specifics, let’s refocus on what you care about – your application/service. </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Azure is taking a application-centric approach and brings tools and services to support </a:t>
            </a:r>
            <a:r>
              <a:rPr lang="en-US" altLang="zh-CN" b="0" baseline="0" dirty="0" err="1" smtClean="0"/>
              <a:t>DevOps</a:t>
            </a:r>
            <a:r>
              <a:rPr lang="en-US" altLang="zh-CN" b="0" baseline="0" dirty="0" smtClean="0"/>
              <a:t> scenarios</a:t>
            </a:r>
            <a:r>
              <a:rPr lang="en-US" b="0" baseline="0" dirty="0" smtClean="0"/>
              <a:t>. </a:t>
            </a:r>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2605885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r>
              <a:rPr lang="en-US" dirty="0" smtClean="0"/>
              <a:t> </a:t>
            </a:r>
            <a:r>
              <a:rPr lang="en-US" altLang="zh-CN" dirty="0" smtClean="0"/>
              <a:t>Provisioning VM</a:t>
            </a:r>
          </a:p>
          <a:p>
            <a:endParaRPr lang="en-US" altLang="zh-CN" dirty="0" smtClean="0"/>
          </a:p>
          <a:p>
            <a:r>
              <a:rPr lang="en-US" altLang="zh-CN" b="1" dirty="0" smtClean="0"/>
              <a:t>Prerequisites:</a:t>
            </a:r>
            <a:r>
              <a:rPr lang="en-US" altLang="zh-CN" b="1" baseline="0" dirty="0" smtClean="0"/>
              <a:t> </a:t>
            </a:r>
            <a:endParaRPr lang="en-US" altLang="zh-CN" baseline="0" dirty="0" smtClean="0"/>
          </a:p>
          <a:p>
            <a:pPr marL="171450" indent="-171450">
              <a:buFont typeface="Arial" panose="020B0604020202020204" pitchFamily="34" charset="0"/>
              <a:buChar char="•"/>
            </a:pPr>
            <a:r>
              <a:rPr lang="en-US" altLang="zh-CN" baseline="0" dirty="0" smtClean="0"/>
              <a:t>A Windows Server 2012 is already provisioned.</a:t>
            </a:r>
          </a:p>
          <a:p>
            <a:endParaRPr lang="en-US" altLang="zh-CN" dirty="0" smtClean="0"/>
          </a:p>
          <a:p>
            <a:r>
              <a:rPr lang="en-US" altLang="zh-CN" b="1" dirty="0" smtClean="0"/>
              <a:t>Steps:</a:t>
            </a:r>
          </a:p>
          <a:p>
            <a:pPr marL="228600" indent="-228600">
              <a:buFont typeface="+mj-lt"/>
              <a:buAutoNum type="arabicPeriod"/>
            </a:pPr>
            <a:r>
              <a:rPr lang="en-US" dirty="0" smtClean="0"/>
              <a:t>Open</a:t>
            </a:r>
            <a:r>
              <a:rPr lang="en-US" baseline="0" dirty="0" smtClean="0"/>
              <a:t> Ibiza portal and click the </a:t>
            </a:r>
            <a:r>
              <a:rPr lang="en-US" b="1" baseline="0" dirty="0" smtClean="0"/>
              <a:t>NEW</a:t>
            </a:r>
            <a:r>
              <a:rPr lang="en-US" baseline="0" dirty="0" smtClean="0"/>
              <a:t> button at the lower-left corner.</a:t>
            </a:r>
          </a:p>
          <a:p>
            <a:pPr marL="228600" indent="-228600">
              <a:buFont typeface="+mj-lt"/>
              <a:buAutoNum type="arabicPeriod"/>
            </a:pPr>
            <a:r>
              <a:rPr lang="en-US" baseline="0" dirty="0" smtClean="0"/>
              <a:t>Show the short list of resources. Explain that I can directly create popular resources here such as a Windows Server 2012.</a:t>
            </a:r>
          </a:p>
          <a:p>
            <a:pPr marL="228600" indent="-228600">
              <a:buFont typeface="+mj-lt"/>
              <a:buAutoNum type="arabicPeriod"/>
            </a:pPr>
            <a:r>
              <a:rPr lang="en-US" baseline="0" dirty="0" smtClean="0"/>
              <a:t>Click on the </a:t>
            </a:r>
            <a:r>
              <a:rPr lang="en-US" b="1" baseline="0" dirty="0" smtClean="0"/>
              <a:t>Everything</a:t>
            </a:r>
            <a:r>
              <a:rPr lang="en-US" baseline="0" dirty="0" smtClean="0"/>
              <a:t> link.</a:t>
            </a:r>
          </a:p>
          <a:p>
            <a:pPr marL="228600" indent="-228600">
              <a:buFont typeface="+mj-lt"/>
              <a:buAutoNum type="arabicPeriod"/>
            </a:pPr>
            <a:r>
              <a:rPr lang="en-US" baseline="0" dirty="0" smtClean="0"/>
              <a:t>In </a:t>
            </a:r>
            <a:r>
              <a:rPr lang="en-US" b="1" baseline="0" dirty="0" smtClean="0"/>
              <a:t>Gallery</a:t>
            </a:r>
            <a:r>
              <a:rPr lang="en-US" baseline="0" dirty="0" smtClean="0"/>
              <a:t> blade, open the </a:t>
            </a:r>
            <a:r>
              <a:rPr lang="en-US" b="1" baseline="0" dirty="0" smtClean="0"/>
              <a:t>Virtual machines </a:t>
            </a:r>
            <a:r>
              <a:rPr lang="en-US" baseline="0" dirty="0" smtClean="0"/>
              <a:t>category.</a:t>
            </a:r>
          </a:p>
          <a:p>
            <a:pPr marL="228600" indent="-228600">
              <a:buFont typeface="+mj-lt"/>
              <a:buAutoNum type="arabicPeriod"/>
            </a:pPr>
            <a:r>
              <a:rPr lang="en-US" baseline="0" dirty="0" smtClean="0"/>
              <a:t>Scroll down the view and show images of different types (refer back to slide 9).</a:t>
            </a:r>
          </a:p>
          <a:p>
            <a:pPr marL="228600" indent="-228600">
              <a:buFont typeface="+mj-lt"/>
              <a:buAutoNum type="arabicPeriod"/>
            </a:pPr>
            <a:r>
              <a:rPr lang="en-US" baseline="0" dirty="0" smtClean="0"/>
              <a:t>Click on </a:t>
            </a:r>
            <a:r>
              <a:rPr lang="en-US" b="1" baseline="0" dirty="0" smtClean="0"/>
              <a:t>Windows Server 2012 R2</a:t>
            </a:r>
            <a:r>
              <a:rPr lang="en-US" baseline="0" dirty="0" smtClean="0"/>
              <a:t>, and then click the </a:t>
            </a:r>
            <a:r>
              <a:rPr lang="en-US" b="1" baseline="0" dirty="0" smtClean="0"/>
              <a:t>Create</a:t>
            </a:r>
            <a:r>
              <a:rPr lang="en-US" baseline="0" dirty="0" smtClean="0"/>
              <a:t> button in the overview blade. For non-Microsoft focused audience, consider to pick a Linux image instead.</a:t>
            </a:r>
          </a:p>
          <a:p>
            <a:pPr marL="228600" indent="-228600">
              <a:buFont typeface="+mj-lt"/>
              <a:buAutoNum type="arabicPeriod"/>
            </a:pPr>
            <a:r>
              <a:rPr lang="en-US" baseline="0" dirty="0" smtClean="0"/>
              <a:t>Fill in the </a:t>
            </a:r>
            <a:r>
              <a:rPr lang="en-US" b="1" i="1" baseline="0" dirty="0" smtClean="0"/>
              <a:t>Create VM </a:t>
            </a:r>
            <a:r>
              <a:rPr lang="en-US" baseline="0" dirty="0" smtClean="0"/>
              <a:t>form and click on the </a:t>
            </a:r>
            <a:r>
              <a:rPr lang="en-US" b="1" baseline="0" dirty="0" smtClean="0"/>
              <a:t>Create</a:t>
            </a:r>
            <a:r>
              <a:rPr lang="en-US" baseline="0" dirty="0" smtClean="0"/>
              <a:t> button to provision the VM. Explain this will take a few minutes.</a:t>
            </a:r>
          </a:p>
          <a:p>
            <a:pPr marL="228600" indent="-228600">
              <a:buFont typeface="+mj-lt"/>
              <a:buAutoNum type="arabicPeriod" startAt="8"/>
            </a:pPr>
            <a:r>
              <a:rPr lang="en-US" dirty="0" smtClean="0"/>
              <a:t>Open the already provisioned VM.</a:t>
            </a:r>
          </a:p>
          <a:p>
            <a:pPr marL="228600" indent="-228600">
              <a:buFont typeface="+mj-lt"/>
              <a:buAutoNum type="arabicPeriod" startAt="8"/>
            </a:pPr>
            <a:r>
              <a:rPr lang="en-US" dirty="0" smtClean="0"/>
              <a:t>Scroll</a:t>
            </a:r>
            <a:r>
              <a:rPr lang="en-US" baseline="0" dirty="0" smtClean="0"/>
              <a:t> down the blade to show various of information available on the blade.</a:t>
            </a:r>
          </a:p>
          <a:p>
            <a:pPr marL="228600" indent="-228600">
              <a:buFont typeface="+mj-lt"/>
              <a:buAutoNum type="arabicPeriod" startAt="8"/>
            </a:pPr>
            <a:r>
              <a:rPr lang="en-US" baseline="0" dirty="0" smtClean="0"/>
              <a:t>Click on the </a:t>
            </a:r>
            <a:r>
              <a:rPr lang="en-US" b="1" baseline="0" dirty="0" smtClean="0"/>
              <a:t>Extensions</a:t>
            </a:r>
            <a:r>
              <a:rPr lang="en-US" baseline="0" dirty="0" smtClean="0"/>
              <a:t> tile.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baseline="0" dirty="0" smtClean="0"/>
              <a:t>On the </a:t>
            </a:r>
            <a:r>
              <a:rPr lang="en-US" b="1" i="1" baseline="0" dirty="0" smtClean="0"/>
              <a:t>Extensions</a:t>
            </a:r>
            <a:r>
              <a:rPr lang="en-US" baseline="0" dirty="0" smtClean="0"/>
              <a:t> blade, click on the </a:t>
            </a:r>
            <a:r>
              <a:rPr lang="en-US" b="1" baseline="0" dirty="0" smtClean="0"/>
              <a:t>ADD</a:t>
            </a:r>
            <a:r>
              <a:rPr lang="en-US" baseline="0" dirty="0" smtClean="0"/>
              <a:t> icon to bring up the extension list. Introduce that VM extensions are </a:t>
            </a:r>
            <a:r>
              <a:rPr lang="en-US" sz="1200" dirty="0" smtClean="0"/>
              <a:t>installable components to customize VM instances.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startAt="8"/>
              <a:tabLst/>
              <a:defRPr/>
            </a:pPr>
            <a:r>
              <a:rPr lang="en-US" sz="1200" dirty="0" smtClean="0"/>
              <a:t>Switch to slides to continue with VM extension introduction. </a:t>
            </a:r>
          </a:p>
          <a:p>
            <a:pPr marL="228600" indent="-228600">
              <a:buFont typeface="+mj-lt"/>
              <a:buAutoNum type="arabicPeriod" startAt="8"/>
            </a:pPr>
            <a:endParaRPr lang="en-US" baseline="0" dirty="0" smtClean="0"/>
          </a:p>
          <a:p>
            <a:pPr marL="228600" indent="-228600">
              <a:buFont typeface="+mj-lt"/>
              <a:buAutoNum type="arabicPeriod" startAt="8"/>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2957932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513505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41678413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2933561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52</a:t>
            </a:fld>
            <a:endParaRPr lang="en-US"/>
          </a:p>
        </p:txBody>
      </p:sp>
    </p:spTree>
    <p:extLst>
      <p:ext uri="{BB962C8B-B14F-4D97-AF65-F5344CB8AC3E}">
        <p14:creationId xmlns:p14="http://schemas.microsoft.com/office/powerpoint/2010/main" val="738994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4/16/2016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4</a:t>
            </a:fld>
            <a:endParaRPr lang="en-US" dirty="0"/>
          </a:p>
        </p:txBody>
      </p:sp>
    </p:spTree>
    <p:extLst>
      <p:ext uri="{BB962C8B-B14F-4D97-AF65-F5344CB8AC3E}">
        <p14:creationId xmlns:p14="http://schemas.microsoft.com/office/powerpoint/2010/main" val="282594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61332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Slide Objectives:</a:t>
            </a:r>
          </a:p>
          <a:p>
            <a:r>
              <a:rPr lang="en-US" b="0" baseline="0" dirty="0" smtClean="0"/>
              <a:t>High-level selling points of virtual machines.</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Speaker Notes:</a:t>
            </a:r>
          </a:p>
          <a:p>
            <a:pPr marL="171450" indent="-171450">
              <a:buFont typeface="Arial" panose="020B0604020202020204" pitchFamily="34" charset="0"/>
              <a:buChar char="•"/>
            </a:pPr>
            <a:r>
              <a:rPr lang="en-US" dirty="0" smtClean="0"/>
              <a:t>Both</a:t>
            </a:r>
            <a:r>
              <a:rPr lang="en-US" baseline="0" dirty="0" smtClean="0"/>
              <a:t> Linux and Windows are supported. It’s important to reiterate on this as many developers are still not aware of this.</a:t>
            </a:r>
          </a:p>
          <a:p>
            <a:pPr marL="171450" indent="-171450">
              <a:buFont typeface="Arial" panose="020B0604020202020204" pitchFamily="34" charset="0"/>
              <a:buChar char="•"/>
            </a:pPr>
            <a:r>
              <a:rPr lang="en-US" baseline="0" dirty="0" smtClean="0"/>
              <a:t>Mention scaling at enterprise level using DSC, Puppet or Chef.</a:t>
            </a:r>
          </a:p>
          <a:p>
            <a:pPr marL="171450" indent="-171450">
              <a:buFont typeface="Arial" panose="020B0604020202020204" pitchFamily="34" charset="0"/>
              <a:buChar char="•"/>
            </a:pPr>
            <a:r>
              <a:rPr lang="en-US" baseline="0" dirty="0" smtClean="0"/>
              <a:t>Emphasize on the openness – we are not forcing your to lock on Microsoft technologies. Instead, Azure is more open than ever. You can leverage your existing skills, tools and services, and Azure is providing more and more first-class supports for them.</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835473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workflow for provisioning VMs in the cloud </a:t>
            </a:r>
          </a:p>
          <a:p>
            <a:endParaRPr lang="en-US" baseline="0" dirty="0" smtClean="0"/>
          </a:p>
          <a:p>
            <a:r>
              <a:rPr lang="en-US" b="1" baseline="0" dirty="0" smtClean="0"/>
              <a:t>Speaker Notes:</a:t>
            </a:r>
            <a:endParaRPr lang="en-US" b="1" dirty="0" smtClean="0"/>
          </a:p>
          <a:p>
            <a:pPr marL="171450" indent="-171450">
              <a:buFont typeface="Arial" panose="020B0604020202020204" pitchFamily="34" charset="0"/>
              <a:buChar char="•"/>
            </a:pPr>
            <a:r>
              <a:rPr lang="en-US" baseline="0" dirty="0" smtClean="0"/>
              <a:t>You have three methods of starting this process: Build a VM from the portal, from the command line OR programmatically calling the REST API. </a:t>
            </a:r>
          </a:p>
          <a:p>
            <a:pPr marL="171450" indent="-171450">
              <a:buFont typeface="Arial" panose="020B0604020202020204" pitchFamily="34" charset="0"/>
              <a:buChar char="•"/>
            </a:pPr>
            <a:r>
              <a:rPr lang="en-US" baseline="0" dirty="0" smtClean="0"/>
              <a:t>Once your choice of provisioning is made you will need to select the image and instance size to start from. </a:t>
            </a:r>
          </a:p>
          <a:p>
            <a:pPr marL="171450" indent="-171450">
              <a:buFont typeface="Arial" panose="020B0604020202020204" pitchFamily="34" charset="0"/>
              <a:buChar char="•"/>
            </a:pPr>
            <a:r>
              <a:rPr lang="en-US" baseline="0" dirty="0" smtClean="0"/>
              <a:t>The newly created disk will be stored in blob storage and your machine will boot.</a:t>
            </a:r>
            <a:endParaRPr lang="en-US" dirty="0" smtClean="0"/>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9</a:t>
            </a:fld>
            <a:endParaRPr lang="en-US" dirty="0"/>
          </a:p>
        </p:txBody>
      </p:sp>
    </p:spTree>
    <p:extLst>
      <p:ext uri="{BB962C8B-B14F-4D97-AF65-F5344CB8AC3E}">
        <p14:creationId xmlns:p14="http://schemas.microsoft.com/office/powerpoint/2010/main" val="217834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Explain</a:t>
            </a:r>
            <a:r>
              <a:rPr lang="en-US" baseline="0" dirty="0" smtClean="0"/>
              <a:t> a wide variety of images that you can choose from.</a:t>
            </a:r>
          </a:p>
          <a:p>
            <a:endParaRPr lang="en-US" baseline="0" dirty="0" smtClean="0"/>
          </a:p>
          <a:p>
            <a:r>
              <a:rPr lang="en-US" b="1" baseline="0" dirty="0" smtClean="0"/>
              <a:t>Speaker Notes:</a:t>
            </a:r>
            <a:endParaRPr lang="en-US" b="1" dirty="0" smtClean="0"/>
          </a:p>
          <a:p>
            <a:pPr marL="228600" indent="-228600">
              <a:buFont typeface="+mj-lt"/>
              <a:buAutoNum type="arabicPeriod"/>
            </a:pPr>
            <a:r>
              <a:rPr lang="en-US" dirty="0" smtClean="0"/>
              <a:t>First</a:t>
            </a:r>
            <a:r>
              <a:rPr lang="en-US" baseline="0" dirty="0" smtClean="0"/>
              <a:t> of all, you can choose from different Windows Servers and a variety of Linux implementations. [Click]</a:t>
            </a:r>
          </a:p>
          <a:p>
            <a:pPr marL="228600" indent="-228600">
              <a:buFont typeface="+mj-lt"/>
              <a:buAutoNum type="arabicPeriod"/>
            </a:pPr>
            <a:r>
              <a:rPr lang="en-US" dirty="0" smtClean="0"/>
              <a:t>As well as pre-built images for</a:t>
            </a:r>
            <a:r>
              <a:rPr lang="en-US" baseline="0" dirty="0" smtClean="0"/>
              <a:t> different flavors of SQL Database and Oracle databases. [Click]</a:t>
            </a:r>
          </a:p>
          <a:p>
            <a:pPr marL="228600" indent="-228600">
              <a:buFont typeface="+mj-lt"/>
              <a:buAutoNum type="arabicPeriod"/>
            </a:pPr>
            <a:r>
              <a:rPr lang="en-US" baseline="0" dirty="0" smtClean="0"/>
              <a:t>You can also choose from a number of first-party and certified third-party images for various application servers and infrastructural components. [Click]</a:t>
            </a:r>
          </a:p>
          <a:p>
            <a:pPr marL="228600" indent="-228600">
              <a:buFont typeface="+mj-lt"/>
              <a:buAutoNum type="arabicPeriod"/>
            </a:pPr>
            <a:r>
              <a:rPr lang="en-US" baseline="0" dirty="0" smtClean="0"/>
              <a:t>And last but not least, if you are a MSDN subscriber, you also have access to Visual </a:t>
            </a:r>
            <a:r>
              <a:rPr lang="en-US" altLang="zh-CN" baseline="0" dirty="0" smtClean="0"/>
              <a:t>Studio images and client Windows systems such as Windows 7 and Windows 8.1 for your </a:t>
            </a:r>
            <a:r>
              <a:rPr lang="en-US" altLang="zh-CN" baseline="0" dirty="0" err="1" smtClean="0"/>
              <a:t>DevTest</a:t>
            </a:r>
            <a:r>
              <a:rPr lang="en-US" altLang="zh-CN" baseline="0" dirty="0" smtClean="0"/>
              <a:t> purposes.</a:t>
            </a:r>
          </a:p>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199488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172" rtl="0" eaLnBrk="1" fontAlgn="auto" latinLnBrk="0" hangingPunct="1">
              <a:lnSpc>
                <a:spcPct val="100000"/>
              </a:lnSpc>
              <a:spcBef>
                <a:spcPts val="0"/>
              </a:spcBef>
              <a:spcAft>
                <a:spcPts val="0"/>
              </a:spcAft>
              <a:buClrTx/>
              <a:buSzTx/>
              <a:buFontTx/>
              <a:buNone/>
              <a:tabLst/>
              <a:defRPr/>
            </a:pPr>
            <a:r>
              <a:rPr lang="en-US" b="1" dirty="0" smtClean="0"/>
              <a:t>Slide</a:t>
            </a:r>
            <a:r>
              <a:rPr lang="en-US" b="1" baseline="0" dirty="0" smtClean="0"/>
              <a:t> Objective:</a:t>
            </a:r>
          </a:p>
          <a:p>
            <a:r>
              <a:rPr lang="en-US" dirty="0" smtClean="0"/>
              <a:t>Introduce different virtual machine sizes.</a:t>
            </a:r>
            <a:endParaRPr lang="en-US" baseline="0" dirty="0" smtClean="0"/>
          </a:p>
          <a:p>
            <a:endParaRPr lang="en-US" baseline="0" dirty="0" smtClean="0"/>
          </a:p>
          <a:p>
            <a:r>
              <a:rPr lang="en-US" b="1" baseline="0" dirty="0" smtClean="0"/>
              <a:t>Speaker Notes:</a:t>
            </a:r>
            <a:endParaRPr lang="en-US" b="1" dirty="0" smtClean="0"/>
          </a:p>
          <a:p>
            <a:pPr marL="0" indent="0">
              <a:buFont typeface="Arial" panose="020B0604020202020204" pitchFamily="34" charset="0"/>
              <a:buNone/>
            </a:pPr>
            <a:r>
              <a:rPr lang="en-US" baseline="0" dirty="0" smtClean="0"/>
              <a:t>http://azure.microsoft.com/en-us/pricing/details/virtual-machines/</a:t>
            </a:r>
          </a:p>
          <a:p>
            <a:pPr marL="228600" indent="-228600">
              <a:buFont typeface="Arial" panose="020B0604020202020204" pitchFamily="34" charset="0"/>
              <a:buChar char="•"/>
            </a:pPr>
            <a:endParaRPr lang="en-US" altLang="zh-CN" baseline="0" dirty="0" smtClean="0"/>
          </a:p>
          <a:p>
            <a:pPr marL="0" marR="0" indent="0" algn="l" defTabSz="9141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11</a:t>
            </a:fld>
            <a:endParaRPr lang="en-US" dirty="0"/>
          </a:p>
        </p:txBody>
      </p:sp>
    </p:spTree>
    <p:extLst>
      <p:ext uri="{BB962C8B-B14F-4D97-AF65-F5344CB8AC3E}">
        <p14:creationId xmlns:p14="http://schemas.microsoft.com/office/powerpoint/2010/main" val="1275683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70605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5955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852101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4062645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1211642170"/>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171797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951221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46526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77821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8489136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12209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11515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853803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90222194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84669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75998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smtClean="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a:t>
            </a:r>
            <a:r>
              <a:rPr kumimoji="0" lang="en-US" sz="6000" b="0" i="0" u="none" strike="noStrike" kern="1200" cap="none" spc="0" normalizeH="0" baseline="0" noProof="0" dirty="0" smtClean="0">
                <a:ln>
                  <a:noFill/>
                </a:ln>
                <a:solidFill>
                  <a:srgbClr val="0070C0"/>
                </a:solidFill>
                <a:effectLst/>
                <a:uLnTx/>
                <a:uFillTx/>
                <a:latin typeface="Segoe UI Light"/>
                <a:ea typeface="+mn-ea"/>
                <a:cs typeface="+mn-cs"/>
              </a:rPr>
              <a: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smtClean="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session title</a:t>
            </a:r>
            <a:endParaRPr lang="en-US" dirty="0"/>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speaker name</a:t>
            </a:r>
            <a:endParaRPr lang="en-US" dirty="0"/>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smtClean="0"/>
              <a:t>Click to edit contact information (Twitter, Blog, Email, etc.)</a:t>
            </a:r>
            <a:endParaRPr lang="en-US" dirty="0"/>
          </a:p>
        </p:txBody>
      </p:sp>
    </p:spTree>
    <p:extLst>
      <p:ext uri="{BB962C8B-B14F-4D97-AF65-F5344CB8AC3E}">
        <p14:creationId xmlns:p14="http://schemas.microsoft.com/office/powerpoint/2010/main" val="3778922027"/>
      </p:ext>
    </p:extLst>
  </p:cSld>
  <p:clrMapOvr>
    <a:masterClrMapping/>
  </p:clrMapOvr>
  <p:transition>
    <p:fade/>
  </p:transition>
  <p:hf sldNum="0"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smtClean="0"/>
              <a:t>Click to edit section name</a:t>
            </a:r>
            <a:endParaRPr lang="en-US" dirty="0"/>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622893307"/>
      </p:ext>
    </p:extLst>
  </p:cSld>
  <p:clrMapOvr>
    <a:masterClrMapping/>
  </p:clrMapOvr>
  <p:transition>
    <p:fade/>
  </p:transition>
  <p:hf sldNum="0"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60726"/>
      </p:ext>
    </p:extLst>
  </p:cSld>
  <p:clrMapOvr>
    <a:masterClrMapping/>
  </p:clrMapOvr>
  <p:transition>
    <p:fade/>
  </p:transition>
  <p:hf sldNum="0"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84975424"/>
      </p:ext>
    </p:extLst>
  </p:cSld>
  <p:clrMapOvr>
    <a:masterClrMapping/>
  </p:clrMapOvr>
  <p:transition>
    <p:fade/>
  </p:transition>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smtClean="0"/>
              <a:t>Edit Master text styles</a:t>
            </a:r>
          </a:p>
        </p:txBody>
      </p:sp>
    </p:spTree>
    <p:extLst>
      <p:ext uri="{BB962C8B-B14F-4D97-AF65-F5344CB8AC3E}">
        <p14:creationId xmlns:p14="http://schemas.microsoft.com/office/powerpoint/2010/main" val="1825280448"/>
      </p:ext>
    </p:extLst>
  </p:cSld>
  <p:clrMapOvr>
    <a:masterClrMapping/>
  </p:clrMapOvr>
  <p:transition>
    <p:fade/>
  </p:transition>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6"/>
          <p:cNvSpPr>
            <a:spLocks noGrp="1"/>
          </p:cNvSpPr>
          <p:nvPr>
            <p:ph sz="quarter" idx="10"/>
          </p:nvPr>
        </p:nvSpPr>
        <p:spPr>
          <a:xfrm>
            <a:off x="268288" y="1398397"/>
            <a:ext cx="11542503" cy="4451560"/>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15720844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smtClean="0"/>
              <a:t>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410648763"/>
      </p:ext>
    </p:extLst>
  </p:cSld>
  <p:clrMapOvr>
    <a:masterClrMapping/>
  </p:clrMapOvr>
  <p:transition>
    <p:fade/>
  </p:transition>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smtClean="0"/>
              <a:t>Edit Master text styles</a:t>
            </a:r>
          </a:p>
          <a:p>
            <a:pPr lvl="1"/>
            <a:r>
              <a:rPr lang="en-US" smtClean="0"/>
              <a:t>Second level</a:t>
            </a:r>
          </a:p>
          <a:p>
            <a:pPr lvl="2"/>
            <a:r>
              <a:rPr lang="en-US" smtClean="0"/>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smtClean="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smtClean="0"/>
              <a:t>Comparison 1</a:t>
            </a:r>
          </a:p>
        </p:txBody>
      </p:sp>
      <p:sp>
        <p:nvSpPr>
          <p:cNvPr id="11"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693880097"/>
      </p:ext>
    </p:extLst>
  </p:cSld>
  <p:clrMapOvr>
    <a:masterClrMapping/>
  </p:clrMapOvr>
  <p:transition>
    <p:fade/>
  </p:transition>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smtClean="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41582618"/>
      </p:ext>
    </p:extLst>
  </p:cSld>
  <p:clrMapOvr>
    <a:masterClrMapping/>
  </p:clrMapOvr>
  <p:transition>
    <p:fade/>
  </p:transition>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smtClean="0">
                <a:gradFill>
                  <a:gsLst>
                    <a:gs pos="2917">
                      <a:schemeClr val="tx1"/>
                    </a:gs>
                    <a:gs pos="30000">
                      <a:schemeClr val="tx1"/>
                    </a:gs>
                  </a:gsLst>
                  <a:lin ang="5400000" scaled="0"/>
                </a:gradFill>
                <a:latin typeface="+mj-lt"/>
              </a:rPr>
              <a:t>Your</a:t>
            </a:r>
            <a:r>
              <a:rPr lang="en-US" sz="4000" baseline="0" dirty="0" smtClean="0">
                <a:gradFill>
                  <a:gsLst>
                    <a:gs pos="2917">
                      <a:schemeClr val="tx1"/>
                    </a:gs>
                    <a:gs pos="30000">
                      <a:schemeClr val="tx1"/>
                    </a:gs>
                  </a:gsLst>
                  <a:lin ang="5400000" scaled="0"/>
                </a:gradFill>
                <a:latin typeface="+mj-lt"/>
              </a:rPr>
              <a:t> </a:t>
            </a:r>
            <a:r>
              <a:rPr lang="en-US" sz="4000" b="0" i="0" baseline="0" dirty="0" smtClean="0">
                <a:gradFill>
                  <a:gsLst>
                    <a:gs pos="2917">
                      <a:schemeClr val="tx1"/>
                    </a:gs>
                    <a:gs pos="30000">
                      <a:schemeClr val="tx1"/>
                    </a:gs>
                  </a:gsLst>
                  <a:lin ang="5400000" scaled="0"/>
                </a:gradFill>
                <a:latin typeface="+mj-lt"/>
              </a:rPr>
              <a:t>anonymous</a:t>
            </a:r>
            <a:r>
              <a:rPr lang="en-US" sz="4000" baseline="0" dirty="0" smtClean="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smtClean="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smtClean="0">
                <a:gradFill>
                  <a:gsLst>
                    <a:gs pos="2917">
                      <a:schemeClr val="tx1"/>
                    </a:gs>
                    <a:gs pos="30000">
                      <a:schemeClr val="tx1"/>
                    </a:gs>
                  </a:gsLst>
                  <a:lin ang="5400000" scaled="0"/>
                </a:gradFill>
                <a:latin typeface="+mj-lt"/>
              </a:rPr>
              <a:t>Please rate this session at the end of the day at the URL below.</a:t>
            </a:r>
            <a:endParaRPr lang="en-US" sz="4000" dirty="0" smtClean="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smtClean="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smtClean="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33162817"/>
      </p:ext>
    </p:extLst>
  </p:cSld>
  <p:clrMapOvr>
    <a:masterClrMapping/>
  </p:clrMapOvr>
  <p:transition>
    <p:fade/>
  </p:transition>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a:t>
            </a:r>
            <a:r>
              <a:rPr lang="en-US" sz="1000" dirty="0" smtClean="0">
                <a:gradFill>
                  <a:gsLst>
                    <a:gs pos="11940">
                      <a:srgbClr val="FFFFFF"/>
                    </a:gs>
                    <a:gs pos="24000">
                      <a:srgbClr val="FFFFFF"/>
                    </a:gs>
                  </a:gsLst>
                  <a:lin ang="5400000" scaled="0"/>
                </a:gradFill>
                <a:cs typeface="Arial" charset="0"/>
              </a:rPr>
              <a:t>2015 </a:t>
            </a:r>
            <a:r>
              <a:rPr lang="en-US" sz="1000" dirty="0">
                <a:gradFill>
                  <a:gsLst>
                    <a:gs pos="11940">
                      <a:srgbClr val="FFFFFF"/>
                    </a:gs>
                    <a:gs pos="24000">
                      <a:srgbClr val="FFFFFF"/>
                    </a:gs>
                  </a:gsLst>
                  <a:lin ang="5400000" scaled="0"/>
                </a:gradFill>
                <a:cs typeface="Arial" charset="0"/>
              </a:rPr>
              <a:t>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415663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smtClean="0">
                <a:solidFill>
                  <a:schemeClr val="tx2"/>
                </a:solidFill>
              </a:rPr>
              <a:t>Subhead</a:t>
            </a:r>
          </a:p>
        </p:txBody>
      </p:sp>
    </p:spTree>
    <p:extLst>
      <p:ext uri="{BB962C8B-B14F-4D97-AF65-F5344CB8AC3E}">
        <p14:creationId xmlns:p14="http://schemas.microsoft.com/office/powerpoint/2010/main" val="3229785614"/>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76564381"/>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7210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smtClean="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172051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2645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19934572"/>
      </p:ext>
    </p:extLst>
  </p:cSld>
  <p:clrMapOvr>
    <a:masterClrMapping/>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283480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24581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2165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977355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13662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6852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5002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365314641"/>
      </p:ext>
    </p:extLst>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425025074"/>
      </p:ext>
    </p:extLst>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417286687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779046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5081567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5233205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269526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7803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556016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67092968"/>
      </p:ext>
    </p:extLst>
  </p:cSld>
  <p:clrMapOvr>
    <a:masterClrMapping/>
  </p:clrMapOvr>
  <p:transition spd="slow">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159800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74418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8835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089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992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5" name="Picture 4"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93898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spTree>
    <p:extLst>
      <p:ext uri="{BB962C8B-B14F-4D97-AF65-F5344CB8AC3E}">
        <p14:creationId xmlns:p14="http://schemas.microsoft.com/office/powerpoint/2010/main" val="1998719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2680701581"/>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724847831"/>
      </p:ext>
    </p:extLst>
  </p:cSld>
  <p:clrMapOvr>
    <a:masterClrMapping/>
  </p:clrMapOvr>
  <p:transition spd="slow">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31632526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userDrawn="1"/>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8" name="Picture 7"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57772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userDrawn="1"/>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smtClean="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68673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622162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708182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2760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1706981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2" name="Picture 1" descr="ITedge_logo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97233847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4" name="Picture 3"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673890098"/>
      </p:ext>
    </p:extLst>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smtClean="0"/>
              <a:t>References</a:t>
            </a:r>
            <a:endParaRPr lang="en-US" dirty="0"/>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10" name="Picture 9"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8894560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dirty="0" smtClean="0"/>
              <a:t>Click to edit Master text styles</a:t>
            </a:r>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36643797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dirty="0" smtClean="0"/>
              <a:t>Click to edit Master title style</a:t>
            </a:r>
            <a:endParaRPr lang="en-US" dirty="0"/>
          </a:p>
        </p:txBody>
      </p:sp>
      <p:sp>
        <p:nvSpPr>
          <p:cNvPr id="7" name="TextBox 6"/>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8" name="Picture 7"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09125762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27818778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dirty="0"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dirty="0" smtClean="0"/>
              <a:t>Click to edit Master title style</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99434205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smtClean="0"/>
              <a:t>Demo</a:t>
            </a:r>
            <a:endParaRPr lang="en-US" dirty="0"/>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extBox 7"/>
          <p:cNvSpPr txBox="1"/>
          <p:nvPr userDrawn="1"/>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 </a:t>
            </a:r>
            <a:r>
              <a:rPr lang="en-US" sz="1200" dirty="0" err="1" smtClean="0">
                <a:solidFill>
                  <a:srgbClr val="000000"/>
                </a:solidFill>
                <a:latin typeface="Calibri"/>
                <a:cs typeface="Mangal" pitchFamily="18" charset="0"/>
              </a:rPr>
              <a:t>ITEdgeintersection</a:t>
            </a:r>
            <a:r>
              <a:rPr lang="en-US" sz="1200" dirty="0" smtClean="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smtClean="0">
                <a:solidFill>
                  <a:srgbClr val="000000"/>
                </a:solidFill>
                <a:latin typeface="Calibri"/>
                <a:cs typeface="Mangal" pitchFamily="18" charset="0"/>
              </a:rPr>
              <a:t>http://</a:t>
            </a:r>
            <a:r>
              <a:rPr lang="en-US" sz="1200" dirty="0" err="1" smtClean="0">
                <a:solidFill>
                  <a:srgbClr val="000000"/>
                </a:solidFill>
                <a:latin typeface="Calibri"/>
                <a:cs typeface="Mangal" pitchFamily="18" charset="0"/>
              </a:rPr>
              <a:t>www.ITEdgeintersection.com</a:t>
            </a:r>
            <a:r>
              <a:rPr lang="en-US" sz="1200" dirty="0" smtClean="0">
                <a:solidFill>
                  <a:srgbClr val="000000"/>
                </a:solidFill>
                <a:latin typeface="Calibri"/>
                <a:cs typeface="Mangal" pitchFamily="18" charset="0"/>
              </a:rPr>
              <a:t> </a:t>
            </a:r>
            <a:endParaRPr lang="en-US" sz="1200" dirty="0">
              <a:solidFill>
                <a:srgbClr val="000000"/>
              </a:solidFill>
              <a:latin typeface="Calibri"/>
              <a:cs typeface="Mangal" pitchFamily="18" charset="0"/>
            </a:endParaRPr>
          </a:p>
        </p:txBody>
      </p:sp>
      <p:pic>
        <p:nvPicPr>
          <p:cNvPr id="9" name="Picture 8" descr="ITedge_logo_CMYK.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100228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968642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95492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56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8569531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936029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userDrawn="1"/>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smtClean="0">
                <a:ln w="3175">
                  <a:noFill/>
                </a:ln>
                <a:gradFill>
                  <a:gsLst>
                    <a:gs pos="84066">
                      <a:srgbClr val="000000"/>
                    </a:gs>
                    <a:gs pos="57576">
                      <a:srgbClr val="000000"/>
                    </a:gs>
                  </a:gsLst>
                  <a:lin ang="5400000" scaled="0"/>
                </a:gradFill>
                <a:latin typeface="Segoe UI Light"/>
                <a:cs typeface="Segoe UI" pitchFamily="34" charset="0"/>
              </a:rPr>
              <a:t>Spark the future.</a:t>
            </a:r>
            <a:endParaRPr lang="en-US" sz="4902" spc="-123" dirty="0">
              <a:ln w="3175">
                <a:noFill/>
              </a:ln>
              <a:gradFill>
                <a:gsLst>
                  <a:gs pos="84066">
                    <a:srgbClr val="000000"/>
                  </a:gs>
                  <a:gs pos="57576">
                    <a:srgbClr val="000000"/>
                  </a:gs>
                </a:gsLst>
                <a:lin ang="5400000" scaled="0"/>
              </a:gradFill>
              <a:latin typeface="Segoe UI Light"/>
              <a:cs typeface="Segoe UI" pitchFamily="34" charset="0"/>
            </a:endParaRPr>
          </a:p>
        </p:txBody>
      </p:sp>
      <p:pic>
        <p:nvPicPr>
          <p:cNvPr id="8" name="Picture 7" descr="Identlockup.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7361987"/>
      </p:ext>
    </p:extLst>
  </p:cSld>
  <p:clrMapOvr>
    <a:masterClrMapping/>
  </p:clrMapOvr>
  <p:transition spd="slow">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smtClean="0"/>
              <a:t>Speaker name</a:t>
            </a:r>
            <a:endParaRPr lang="en-US" dirty="0"/>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smtClean="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smtClean="0"/>
              <a:t>ABC101</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14301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Demo title</a:t>
            </a:r>
            <a:endParaRPr lang="en-US" dirty="0"/>
          </a:p>
        </p:txBody>
      </p:sp>
      <p:pic>
        <p:nvPicPr>
          <p:cNvPr id="7" name="Picture 6"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7344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smtClean="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smtClean="0"/>
              <a:t>Body copy text</a:t>
            </a:r>
          </a:p>
        </p:txBody>
      </p:sp>
      <p:pic>
        <p:nvPicPr>
          <p:cNvPr id="6" name="Picture 5"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62734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04780352"/>
      </p:ext>
    </p:extLst>
  </p:cSld>
  <p:clrMapOvr>
    <a:masterClrMapping/>
  </p:clrMapOvr>
  <p:transition spd="slow">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userDrawn="1"/>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a:t>
            </a:r>
            <a:r>
              <a:rPr lang="en-US" sz="980" dirty="0" smtClean="0">
                <a:solidFill>
                  <a:srgbClr val="FFFFFF"/>
                </a:solidFill>
                <a:cs typeface="Segoe UI" pitchFamily="34" charset="0"/>
              </a:rPr>
              <a:t>2015 </a:t>
            </a:r>
            <a:r>
              <a:rPr lang="en-US" sz="980" dirty="0">
                <a:solidFill>
                  <a:srgbClr val="FFFFFF"/>
                </a:solidFill>
                <a:cs typeface="Segoe UI" pitchFamily="34" charset="0"/>
              </a:rPr>
              <a:t>Microsoft Corporation. All rights reserved</a:t>
            </a:r>
            <a:r>
              <a:rPr lang="en-US" sz="980" dirty="0" smtClean="0">
                <a:solidFill>
                  <a:srgbClr val="FFFFFF"/>
                </a:solidFill>
                <a:cs typeface="Segoe UI" pitchFamily="34" charset="0"/>
              </a:rPr>
              <a:t>.</a:t>
            </a:r>
          </a:p>
          <a:p>
            <a:pPr algn="r" defTabSz="1242936" eaLnBrk="0" hangingPunct="0"/>
            <a:r>
              <a:rPr lang="en-US" sz="980" dirty="0" smtClean="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smtClean="0">
                <a:solidFill>
                  <a:srgbClr val="FFFFFF"/>
                </a:solidFill>
                <a:cs typeface="Segoe UI" pitchFamily="34" charset="0"/>
              </a:rPr>
              <a:t>MICROSOFT MAKES NO WARRANTIES, EXPRESS, IMPLIED OR STATUTORY, </a:t>
            </a:r>
            <a:br>
              <a:rPr lang="en-US" sz="980" dirty="0" smtClean="0">
                <a:solidFill>
                  <a:srgbClr val="FFFFFF"/>
                </a:solidFill>
                <a:cs typeface="Segoe UI" pitchFamily="34" charset="0"/>
              </a:rPr>
            </a:br>
            <a:r>
              <a:rPr lang="en-US" sz="980" dirty="0" smtClean="0">
                <a:solidFill>
                  <a:srgbClr val="FFFFFF"/>
                </a:solidFill>
                <a:cs typeface="Segoe UI" pitchFamily="34" charset="0"/>
              </a:rPr>
              <a:t>AS TO THE INFORMATION IN THIS PRESENTATION.</a:t>
            </a:r>
          </a:p>
          <a:p>
            <a:pPr algn="r" defTabSz="1242836" eaLnBrk="0" hangingPunct="0"/>
            <a:r>
              <a:rPr lang="en-US" sz="980" dirty="0" smtClean="0">
                <a:gradFill>
                  <a:gsLst>
                    <a:gs pos="12389">
                      <a:srgbClr val="FFFFFF"/>
                    </a:gs>
                    <a:gs pos="54000">
                      <a:srgbClr val="FFFFFF"/>
                    </a:gs>
                  </a:gsLst>
                  <a:lin ang="5400000" scaled="0"/>
                </a:gradFill>
                <a:cs typeface="Segoe UI" pitchFamily="34" charset="0"/>
              </a:rPr>
              <a:t> </a:t>
            </a:r>
            <a:endParaRPr lang="en-US" sz="980" dirty="0">
              <a:gradFill>
                <a:gsLst>
                  <a:gs pos="12389">
                    <a:srgbClr val="FFFFFF"/>
                  </a:gs>
                  <a:gs pos="54000">
                    <a:srgbClr val="FFFFFF"/>
                  </a:gs>
                </a:gsLst>
                <a:lin ang="5400000" scaled="0"/>
              </a:gradFill>
              <a:cs typeface="Segoe UI" pitchFamily="34" charset="0"/>
            </a:endParaRPr>
          </a:p>
        </p:txBody>
      </p:sp>
      <p:pic>
        <p:nvPicPr>
          <p:cNvPr id="8" name="Picture 7"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082793232"/>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435817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241567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96314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0580238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294749058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002624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99270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4788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45736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99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2196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93637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31333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2.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11.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heme" Target="../theme/theme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image" Target="../media/image11.pn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83.xml"/><Relationship Id="rId7" Type="http://schemas.openxmlformats.org/officeDocument/2006/relationships/theme" Target="../theme/theme5.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image" Target="../media/image11.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theme" Target="../theme/theme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11.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25.pn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8.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74" r:id="rId20"/>
    <p:sldLayoutId id="2147483775" r:id="rId21"/>
    <p:sldLayoutId id="2147483753" r:id="rId22"/>
    <p:sldLayoutId id="2147483754" r:id="rId23"/>
    <p:sldLayoutId id="2147483755" r:id="rId24"/>
    <p:sldLayoutId id="2147483756" r:id="rId25"/>
    <p:sldLayoutId id="2147483757" r:id="rId26"/>
    <p:sldLayoutId id="2147483768" r:id="rId27"/>
    <p:sldLayoutId id="2147483769" r:id="rId28"/>
    <p:sldLayoutId id="2147483770" r:id="rId29"/>
    <p:sldLayoutId id="2147483771" r:id="rId30"/>
    <p:sldLayoutId id="2147483773" r:id="rId31"/>
    <p:sldLayoutId id="2147483829" r:id="rId32"/>
    <p:sldLayoutId id="2147483830"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3280939"/>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42101281"/>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426642257"/>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 id="2147483825" r:id="rId10"/>
    <p:sldLayoutId id="2147483826" r:id="rId11"/>
    <p:sldLayoutId id="2147483827" r:id="rId12"/>
    <p:sldLayoutId id="2147483828" r:id="rId13"/>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5548080"/>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12321361"/>
      </p:ext>
    </p:extLst>
  </p:cSld>
  <p:clrMap bg1="dk1" tx1="lt1" bg2="dk2" tx2="lt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11504004"/>
      </p:ext>
    </p:extLst>
  </p:cSld>
  <p:clrMap bg1="dk1" tx1="lt1" bg2="dk2" tx2="lt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2272732125"/>
      </p:ext>
    </p:extLst>
  </p:cSld>
  <p:clrMap bg1="dk1" tx1="lt1" bg2="dk2" tx2="lt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8.xml"/><Relationship Id="rId16" Type="http://schemas.openxmlformats.org/officeDocument/2006/relationships/image" Target="../media/image57.png"/><Relationship Id="rId1" Type="http://schemas.openxmlformats.org/officeDocument/2006/relationships/slideLayout" Target="../slideLayouts/slideLayout2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0.xml"/><Relationship Id="rId1" Type="http://schemas.openxmlformats.org/officeDocument/2006/relationships/slideLayout" Target="../slideLayouts/slideLayout47.xml"/><Relationship Id="rId5" Type="http://schemas.openxmlformats.org/officeDocument/2006/relationships/image" Target="../media/image63.emf"/><Relationship Id="rId4" Type="http://schemas.openxmlformats.org/officeDocument/2006/relationships/image" Target="../media/image62.emf"/></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42.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2" Type="http://schemas.openxmlformats.org/officeDocument/2006/relationships/hyperlink" Target="http://blogs.technet.com/b/dataplatforminsider/archive/2014/09/25/using-ssds-in-azure-vms-to-store-sql-server-tempdb-and-buffer-pool-extensions.aspx"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3.xml"/><Relationship Id="rId7"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tags" Target="../tags/tag6.xml"/><Relationship Id="rId11" Type="http://schemas.openxmlformats.org/officeDocument/2006/relationships/image" Target="../media/image76.png"/><Relationship Id="rId5" Type="http://schemas.openxmlformats.org/officeDocument/2006/relationships/tags" Target="../tags/tag5.xml"/><Relationship Id="rId10" Type="http://schemas.openxmlformats.org/officeDocument/2006/relationships/image" Target="../media/image75.emf"/><Relationship Id="rId4" Type="http://schemas.openxmlformats.org/officeDocument/2006/relationships/tags" Target="../tags/tag4.xml"/><Relationship Id="rId9"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notesSlide" Target="../notesSlides/notesSlide2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2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s/_rels/slide43.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tags" Target="../tags/tag36.xml"/><Relationship Id="rId2" Type="http://schemas.openxmlformats.org/officeDocument/2006/relationships/tags" Target="../tags/tag26.xml"/><Relationship Id="rId16" Type="http://schemas.openxmlformats.org/officeDocument/2006/relationships/notesSlide" Target="../notesSlides/notesSlide29.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5" Type="http://schemas.openxmlformats.org/officeDocument/2006/relationships/tags" Target="../tags/tag29.xml"/><Relationship Id="rId15" Type="http://schemas.openxmlformats.org/officeDocument/2006/relationships/slideLayout" Target="../slideLayouts/slideLayout28.xml"/><Relationship Id="rId10" Type="http://schemas.openxmlformats.org/officeDocument/2006/relationships/tags" Target="../tags/tag34.xml"/><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hyperlink" Target="https://azure.microsoft.com/en-us/documentation/azure-stack/" TargetMode="Externa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9.xml"/><Relationship Id="rId5" Type="http://schemas.openxmlformats.org/officeDocument/2006/relationships/image" Target="../media/image29.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gif"/><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emf"/><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dirty="0" smtClean="0"/>
              <a:t>Azure IaaS – Infrastructure as a Service</a:t>
            </a:r>
            <a:endParaRPr lang="en-US" dirty="0"/>
          </a:p>
        </p:txBody>
      </p:sp>
      <p:sp>
        <p:nvSpPr>
          <p:cNvPr id="3" name="Text Placeholder 2"/>
          <p:cNvSpPr>
            <a:spLocks noGrp="1"/>
          </p:cNvSpPr>
          <p:nvPr>
            <p:ph type="body" sz="quarter" idx="10"/>
          </p:nvPr>
        </p:nvSpPr>
        <p:spPr>
          <a:xfrm>
            <a:off x="-1588" y="3276599"/>
            <a:ext cx="12192000" cy="1781961"/>
          </a:xfrm>
        </p:spPr>
        <p:txBody>
          <a:bodyPr/>
          <a:lstStyle/>
          <a:p>
            <a:r>
              <a:rPr lang="en-US" sz="2800" dirty="0" smtClean="0"/>
              <a:t>Ing. Gabriel O. Zabal</a:t>
            </a:r>
          </a:p>
          <a:p>
            <a:r>
              <a:rPr lang="en-US" sz="2800" dirty="0" smtClean="0"/>
              <a:t>gabriel@zconsulting.com.ar</a:t>
            </a:r>
          </a:p>
          <a:p>
            <a:r>
              <a:rPr lang="en-US" sz="2800" dirty="0" smtClean="0"/>
              <a:t>@</a:t>
            </a:r>
            <a:r>
              <a:rPr lang="en-US" sz="2800" dirty="0" err="1" smtClean="0"/>
              <a:t>GZabal</a:t>
            </a:r>
            <a:endParaRPr lang="en-US" sz="2800" dirty="0"/>
          </a:p>
        </p:txBody>
      </p:sp>
      <p:pic>
        <p:nvPicPr>
          <p:cNvPr id="3082" name="Picture 10" descr="http://blog.jmac.org/images/twit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1784" y="4243081"/>
            <a:ext cx="421198" cy="42119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603" y="5110640"/>
            <a:ext cx="1545617" cy="669767"/>
          </a:xfrm>
          <a:prstGeom prst="rect">
            <a:avLst/>
          </a:prstGeom>
        </p:spPr>
      </p:pic>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8120" y="228934"/>
            <a:ext cx="11080750" cy="957263"/>
          </a:xfrm>
          <a:prstGeom prst="rect">
            <a:avLst/>
          </a:prstGeom>
        </p:spPr>
        <p:txBody>
          <a:bodyPr/>
          <a:lstStyle/>
          <a:p>
            <a:r>
              <a:rPr lang="en-US" dirty="0" smtClean="0"/>
              <a:t>VM Gallery</a:t>
            </a:r>
            <a:endParaRPr lang="en-US" dirty="0"/>
          </a:p>
        </p:txBody>
      </p:sp>
      <p:sp>
        <p:nvSpPr>
          <p:cNvPr id="5"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cap="all" dirty="0" smtClean="0"/>
              <a:t>A collection of prebuilt images for various workloads</a:t>
            </a:r>
            <a:endParaRPr lang="en-US" sz="2400" b="1" cap="all" dirty="0"/>
          </a:p>
        </p:txBody>
      </p:sp>
      <p:grpSp>
        <p:nvGrpSpPr>
          <p:cNvPr id="44" name="Group 43"/>
          <p:cNvGrpSpPr/>
          <p:nvPr/>
        </p:nvGrpSpPr>
        <p:grpSpPr>
          <a:xfrm>
            <a:off x="1689897" y="1786284"/>
            <a:ext cx="1600956" cy="1318108"/>
            <a:chOff x="1689897" y="1786284"/>
            <a:chExt cx="1600956" cy="1318108"/>
          </a:xfrm>
        </p:grpSpPr>
        <p:pic>
          <p:nvPicPr>
            <p:cNvPr id="8" name="Picture 7"/>
            <p:cNvPicPr>
              <a:picLocks noChangeAspect="1"/>
            </p:cNvPicPr>
            <p:nvPr/>
          </p:nvPicPr>
          <p:blipFill>
            <a:blip r:embed="rId3"/>
            <a:stretch>
              <a:fillRect/>
            </a:stretch>
          </p:blipFill>
          <p:spPr>
            <a:xfrm>
              <a:off x="1831321" y="1786284"/>
              <a:ext cx="1318108" cy="1318108"/>
            </a:xfrm>
            <a:prstGeom prst="rect">
              <a:avLst/>
            </a:prstGeom>
          </p:spPr>
        </p:pic>
        <p:sp>
          <p:nvSpPr>
            <p:cNvPr id="14" name="Rectangle 13"/>
            <p:cNvSpPr/>
            <p:nvPr/>
          </p:nvSpPr>
          <p:spPr>
            <a:xfrm>
              <a:off x="1689897" y="2852091"/>
              <a:ext cx="1600956" cy="230832"/>
            </a:xfrm>
            <a:prstGeom prst="rect">
              <a:avLst/>
            </a:prstGeom>
          </p:spPr>
          <p:txBody>
            <a:bodyPr wrap="square">
              <a:spAutoFit/>
            </a:bodyPr>
            <a:lstStyle/>
            <a:p>
              <a:pPr algn="ctr"/>
              <a:r>
                <a:rPr lang="pt-BR" sz="900" dirty="0">
                  <a:solidFill>
                    <a:schemeClr val="bg1"/>
                  </a:solidFill>
                  <a:latin typeface="+mj-lt"/>
                </a:rPr>
                <a:t>Windows </a:t>
              </a:r>
              <a:r>
                <a:rPr lang="pt-BR" sz="900" dirty="0" smtClean="0">
                  <a:solidFill>
                    <a:schemeClr val="bg1"/>
                  </a:solidFill>
                  <a:latin typeface="+mj-lt"/>
                </a:rPr>
                <a:t>Server 2012 R2</a:t>
              </a:r>
              <a:endParaRPr lang="en-US" sz="900" dirty="0">
                <a:solidFill>
                  <a:schemeClr val="bg1"/>
                </a:solidFill>
                <a:latin typeface="+mj-lt"/>
              </a:endParaRPr>
            </a:p>
          </p:txBody>
        </p:sp>
      </p:grpSp>
      <p:grpSp>
        <p:nvGrpSpPr>
          <p:cNvPr id="45" name="Group 44"/>
          <p:cNvGrpSpPr/>
          <p:nvPr/>
        </p:nvGrpSpPr>
        <p:grpSpPr>
          <a:xfrm>
            <a:off x="3220141" y="1786284"/>
            <a:ext cx="1459532" cy="1318108"/>
            <a:chOff x="3220141" y="1786284"/>
            <a:chExt cx="1459532" cy="1318108"/>
          </a:xfrm>
        </p:grpSpPr>
        <p:pic>
          <p:nvPicPr>
            <p:cNvPr id="15" name="Picture 14"/>
            <p:cNvPicPr>
              <a:picLocks noChangeAspect="1"/>
            </p:cNvPicPr>
            <p:nvPr/>
          </p:nvPicPr>
          <p:blipFill>
            <a:blip r:embed="rId4"/>
            <a:stretch>
              <a:fillRect/>
            </a:stretch>
          </p:blipFill>
          <p:spPr>
            <a:xfrm>
              <a:off x="3282866" y="1786284"/>
              <a:ext cx="1318108" cy="1318108"/>
            </a:xfrm>
            <a:prstGeom prst="rect">
              <a:avLst/>
            </a:prstGeom>
          </p:spPr>
        </p:pic>
        <p:sp>
          <p:nvSpPr>
            <p:cNvPr id="16" name="Rectangle 15"/>
            <p:cNvSpPr/>
            <p:nvPr/>
          </p:nvSpPr>
          <p:spPr>
            <a:xfrm>
              <a:off x="3220141" y="2840892"/>
              <a:ext cx="1459532" cy="230832"/>
            </a:xfrm>
            <a:prstGeom prst="rect">
              <a:avLst/>
            </a:prstGeom>
          </p:spPr>
          <p:txBody>
            <a:bodyPr wrap="square">
              <a:spAutoFit/>
            </a:bodyPr>
            <a:lstStyle/>
            <a:p>
              <a:pPr algn="ctr"/>
              <a:r>
                <a:rPr lang="en-US" sz="900" dirty="0">
                  <a:solidFill>
                    <a:schemeClr val="bg1"/>
                  </a:solidFill>
                  <a:latin typeface="+mj-lt"/>
                </a:rPr>
                <a:t>Ubuntu Server 14.04 LTS</a:t>
              </a:r>
            </a:p>
          </p:txBody>
        </p:sp>
      </p:grpSp>
      <p:grpSp>
        <p:nvGrpSpPr>
          <p:cNvPr id="46" name="Group 45"/>
          <p:cNvGrpSpPr/>
          <p:nvPr/>
        </p:nvGrpSpPr>
        <p:grpSpPr>
          <a:xfrm>
            <a:off x="4708625" y="1786284"/>
            <a:ext cx="1459532" cy="1318109"/>
            <a:chOff x="4708625" y="1786284"/>
            <a:chExt cx="1459532" cy="1318109"/>
          </a:xfrm>
        </p:grpSpPr>
        <p:pic>
          <p:nvPicPr>
            <p:cNvPr id="17" name="Picture 16"/>
            <p:cNvPicPr>
              <a:picLocks noChangeAspect="1"/>
            </p:cNvPicPr>
            <p:nvPr/>
          </p:nvPicPr>
          <p:blipFill>
            <a:blip r:embed="rId5"/>
            <a:stretch>
              <a:fillRect/>
            </a:stretch>
          </p:blipFill>
          <p:spPr>
            <a:xfrm>
              <a:off x="4734411" y="1786284"/>
              <a:ext cx="1318109" cy="1318109"/>
            </a:xfrm>
            <a:prstGeom prst="rect">
              <a:avLst/>
            </a:prstGeom>
          </p:spPr>
        </p:pic>
        <p:sp>
          <p:nvSpPr>
            <p:cNvPr id="18" name="Rectangle 17"/>
            <p:cNvSpPr/>
            <p:nvPr/>
          </p:nvSpPr>
          <p:spPr>
            <a:xfrm>
              <a:off x="4708625" y="2852657"/>
              <a:ext cx="1459532" cy="230832"/>
            </a:xfrm>
            <a:prstGeom prst="rect">
              <a:avLst/>
            </a:prstGeom>
          </p:spPr>
          <p:txBody>
            <a:bodyPr wrap="square">
              <a:spAutoFit/>
            </a:bodyPr>
            <a:lstStyle/>
            <a:p>
              <a:pPr algn="ctr"/>
              <a:r>
                <a:rPr lang="en-US" sz="900" dirty="0" err="1" smtClean="0">
                  <a:solidFill>
                    <a:schemeClr val="bg1"/>
                  </a:solidFill>
                  <a:latin typeface="+mj-lt"/>
                </a:rPr>
                <a:t>CentOS</a:t>
              </a:r>
              <a:r>
                <a:rPr lang="en-US" sz="900" dirty="0" smtClean="0">
                  <a:solidFill>
                    <a:schemeClr val="bg1"/>
                  </a:solidFill>
                  <a:latin typeface="+mj-lt"/>
                </a:rPr>
                <a:t> 6.5</a:t>
              </a:r>
              <a:endParaRPr lang="en-US" sz="900" dirty="0">
                <a:solidFill>
                  <a:schemeClr val="bg1"/>
                </a:solidFill>
                <a:latin typeface="+mj-lt"/>
              </a:endParaRPr>
            </a:p>
          </p:txBody>
        </p:sp>
      </p:grpSp>
      <p:grpSp>
        <p:nvGrpSpPr>
          <p:cNvPr id="47" name="Group 46"/>
          <p:cNvGrpSpPr/>
          <p:nvPr/>
        </p:nvGrpSpPr>
        <p:grpSpPr>
          <a:xfrm>
            <a:off x="6110254" y="1786284"/>
            <a:ext cx="1559195" cy="1325430"/>
            <a:chOff x="6110254" y="1786284"/>
            <a:chExt cx="1559195" cy="1325430"/>
          </a:xfrm>
        </p:grpSpPr>
        <p:pic>
          <p:nvPicPr>
            <p:cNvPr id="19" name="Picture 18"/>
            <p:cNvPicPr>
              <a:picLocks noChangeAspect="1"/>
            </p:cNvPicPr>
            <p:nvPr/>
          </p:nvPicPr>
          <p:blipFill>
            <a:blip r:embed="rId6"/>
            <a:stretch>
              <a:fillRect/>
            </a:stretch>
          </p:blipFill>
          <p:spPr>
            <a:xfrm>
              <a:off x="6185957" y="1786284"/>
              <a:ext cx="1318109" cy="1318109"/>
            </a:xfrm>
            <a:prstGeom prst="rect">
              <a:avLst/>
            </a:prstGeom>
          </p:spPr>
        </p:pic>
        <p:sp>
          <p:nvSpPr>
            <p:cNvPr id="20" name="Rectangle 19"/>
            <p:cNvSpPr/>
            <p:nvPr/>
          </p:nvSpPr>
          <p:spPr>
            <a:xfrm>
              <a:off x="6110254" y="2742382"/>
              <a:ext cx="1559195" cy="369332"/>
            </a:xfrm>
            <a:prstGeom prst="rect">
              <a:avLst/>
            </a:prstGeom>
          </p:spPr>
          <p:txBody>
            <a:bodyPr wrap="square">
              <a:spAutoFit/>
            </a:bodyPr>
            <a:lstStyle/>
            <a:p>
              <a:pPr algn="ctr"/>
              <a:r>
                <a:rPr lang="en-US" sz="900" dirty="0" smtClean="0">
                  <a:solidFill>
                    <a:schemeClr val="bg1"/>
                  </a:solidFill>
                  <a:latin typeface="+mj-lt"/>
                </a:rPr>
                <a:t>SUSE Linux </a:t>
              </a:r>
            </a:p>
            <a:p>
              <a:pPr algn="ctr"/>
              <a:r>
                <a:rPr lang="en-US" altLang="zh-CN" sz="900" dirty="0" smtClean="0">
                  <a:solidFill>
                    <a:schemeClr val="bg1"/>
                  </a:solidFill>
                  <a:latin typeface="+mj-lt"/>
                </a:rPr>
                <a:t>Enterprise Server</a:t>
              </a:r>
              <a:endParaRPr lang="en-US" sz="900" dirty="0">
                <a:solidFill>
                  <a:schemeClr val="bg1"/>
                </a:solidFill>
                <a:latin typeface="+mj-lt"/>
              </a:endParaRPr>
            </a:p>
          </p:txBody>
        </p:sp>
      </p:grpSp>
      <p:grpSp>
        <p:nvGrpSpPr>
          <p:cNvPr id="48" name="Group 47"/>
          <p:cNvGrpSpPr/>
          <p:nvPr/>
        </p:nvGrpSpPr>
        <p:grpSpPr>
          <a:xfrm>
            <a:off x="8958953" y="1807643"/>
            <a:ext cx="1559195" cy="1318109"/>
            <a:chOff x="7518855" y="1786284"/>
            <a:chExt cx="1559195" cy="1318109"/>
          </a:xfrm>
        </p:grpSpPr>
        <p:pic>
          <p:nvPicPr>
            <p:cNvPr id="21" name="Picture 20"/>
            <p:cNvPicPr>
              <a:picLocks noChangeAspect="1"/>
            </p:cNvPicPr>
            <p:nvPr/>
          </p:nvPicPr>
          <p:blipFill>
            <a:blip r:embed="rId7"/>
            <a:stretch>
              <a:fillRect/>
            </a:stretch>
          </p:blipFill>
          <p:spPr>
            <a:xfrm>
              <a:off x="7637503" y="1786284"/>
              <a:ext cx="1318109" cy="1318109"/>
            </a:xfrm>
            <a:prstGeom prst="rect">
              <a:avLst/>
            </a:prstGeom>
          </p:spPr>
        </p:pic>
        <p:sp>
          <p:nvSpPr>
            <p:cNvPr id="22" name="Rectangle 21"/>
            <p:cNvSpPr/>
            <p:nvPr/>
          </p:nvSpPr>
          <p:spPr>
            <a:xfrm>
              <a:off x="7518855" y="2843662"/>
              <a:ext cx="1559195" cy="230832"/>
            </a:xfrm>
            <a:prstGeom prst="rect">
              <a:avLst/>
            </a:prstGeom>
          </p:spPr>
          <p:txBody>
            <a:bodyPr wrap="square">
              <a:spAutoFit/>
            </a:bodyPr>
            <a:lstStyle/>
            <a:p>
              <a:pPr algn="ctr"/>
              <a:r>
                <a:rPr lang="en-US" sz="900" dirty="0" smtClean="0">
                  <a:solidFill>
                    <a:schemeClr val="bg1"/>
                  </a:solidFill>
                  <a:latin typeface="+mj-lt"/>
                </a:rPr>
                <a:t>Oracle Linux 6.4.0.0.0</a:t>
              </a:r>
              <a:endParaRPr lang="en-US" sz="900" dirty="0">
                <a:solidFill>
                  <a:schemeClr val="bg1"/>
                </a:solidFill>
                <a:latin typeface="+mj-lt"/>
              </a:endParaRPr>
            </a:p>
          </p:txBody>
        </p:sp>
      </p:grpSp>
      <p:grpSp>
        <p:nvGrpSpPr>
          <p:cNvPr id="60" name="Group 59"/>
          <p:cNvGrpSpPr/>
          <p:nvPr/>
        </p:nvGrpSpPr>
        <p:grpSpPr>
          <a:xfrm>
            <a:off x="8958953" y="4660076"/>
            <a:ext cx="1559195" cy="1321875"/>
            <a:chOff x="8958953" y="4660076"/>
            <a:chExt cx="1559195" cy="1321875"/>
          </a:xfrm>
        </p:grpSpPr>
        <p:pic>
          <p:nvPicPr>
            <p:cNvPr id="23" name="Picture 22"/>
            <p:cNvPicPr>
              <a:picLocks noChangeAspect="1"/>
            </p:cNvPicPr>
            <p:nvPr/>
          </p:nvPicPr>
          <p:blipFill>
            <a:blip r:embed="rId3">
              <a:duotone>
                <a:schemeClr val="accent6">
                  <a:shade val="45000"/>
                  <a:satMod val="135000"/>
                </a:schemeClr>
                <a:prstClr val="white"/>
              </a:duotone>
            </a:blip>
            <a:stretch>
              <a:fillRect/>
            </a:stretch>
          </p:blipFill>
          <p:spPr>
            <a:xfrm>
              <a:off x="9078050" y="4660076"/>
              <a:ext cx="1318108" cy="1318108"/>
            </a:xfrm>
            <a:prstGeom prst="rect">
              <a:avLst/>
            </a:prstGeom>
          </p:spPr>
        </p:pic>
        <p:sp>
          <p:nvSpPr>
            <p:cNvPr id="24" name="Rectangle 23"/>
            <p:cNvSpPr/>
            <p:nvPr/>
          </p:nvSpPr>
          <p:spPr>
            <a:xfrm>
              <a:off x="8958953" y="5751119"/>
              <a:ext cx="1559195" cy="230832"/>
            </a:xfrm>
            <a:prstGeom prst="rect">
              <a:avLst/>
            </a:prstGeom>
          </p:spPr>
          <p:txBody>
            <a:bodyPr wrap="square">
              <a:spAutoFit/>
            </a:bodyPr>
            <a:lstStyle/>
            <a:p>
              <a:pPr algn="ctr"/>
              <a:r>
                <a:rPr lang="en-US" altLang="zh-CN" sz="900" dirty="0" smtClean="0">
                  <a:solidFill>
                    <a:schemeClr val="bg1"/>
                  </a:solidFill>
                  <a:latin typeface="+mj-lt"/>
                </a:rPr>
                <a:t>Windows 8.1 Enterprise</a:t>
              </a:r>
              <a:endParaRPr lang="en-US" sz="900" dirty="0">
                <a:solidFill>
                  <a:schemeClr val="bg1"/>
                </a:solidFill>
                <a:latin typeface="+mj-lt"/>
              </a:endParaRPr>
            </a:p>
          </p:txBody>
        </p:sp>
      </p:grpSp>
      <p:grpSp>
        <p:nvGrpSpPr>
          <p:cNvPr id="49" name="Group 48"/>
          <p:cNvGrpSpPr/>
          <p:nvPr/>
        </p:nvGrpSpPr>
        <p:grpSpPr>
          <a:xfrm>
            <a:off x="1674726" y="3224402"/>
            <a:ext cx="1600956" cy="1318109"/>
            <a:chOff x="1674726" y="3224402"/>
            <a:chExt cx="1600956" cy="1318109"/>
          </a:xfrm>
        </p:grpSpPr>
        <p:pic>
          <p:nvPicPr>
            <p:cNvPr id="9" name="Picture 8"/>
            <p:cNvPicPr>
              <a:picLocks noChangeAspect="1"/>
            </p:cNvPicPr>
            <p:nvPr/>
          </p:nvPicPr>
          <p:blipFill>
            <a:blip r:embed="rId8"/>
            <a:stretch>
              <a:fillRect/>
            </a:stretch>
          </p:blipFill>
          <p:spPr>
            <a:xfrm>
              <a:off x="1831321" y="3224402"/>
              <a:ext cx="1318109" cy="1318109"/>
            </a:xfrm>
            <a:prstGeom prst="rect">
              <a:avLst/>
            </a:prstGeom>
          </p:spPr>
        </p:pic>
        <p:sp>
          <p:nvSpPr>
            <p:cNvPr id="25" name="Rectangle 24"/>
            <p:cNvSpPr/>
            <p:nvPr/>
          </p:nvSpPr>
          <p:spPr>
            <a:xfrm>
              <a:off x="1674726" y="4308137"/>
              <a:ext cx="1600956" cy="230832"/>
            </a:xfrm>
            <a:prstGeom prst="rect">
              <a:avLst/>
            </a:prstGeom>
          </p:spPr>
          <p:txBody>
            <a:bodyPr wrap="square">
              <a:spAutoFit/>
            </a:bodyPr>
            <a:lstStyle/>
            <a:p>
              <a:pPr algn="ctr"/>
              <a:r>
                <a:rPr lang="pt-BR" sz="900" dirty="0" smtClean="0">
                  <a:solidFill>
                    <a:schemeClr val="bg1"/>
                  </a:solidFill>
                  <a:latin typeface="+mj-lt"/>
                </a:rPr>
                <a:t>SQL </a:t>
              </a:r>
              <a:r>
                <a:rPr lang="en-US" altLang="zh-CN" sz="900" dirty="0" smtClean="0">
                  <a:solidFill>
                    <a:schemeClr val="bg1"/>
                  </a:solidFill>
                  <a:latin typeface="+mj-lt"/>
                </a:rPr>
                <a:t>Server 2014 Standard</a:t>
              </a:r>
              <a:endParaRPr lang="en-US" sz="900" dirty="0">
                <a:solidFill>
                  <a:schemeClr val="bg1"/>
                </a:solidFill>
                <a:latin typeface="+mj-lt"/>
              </a:endParaRPr>
            </a:p>
          </p:txBody>
        </p:sp>
      </p:grpSp>
      <p:grpSp>
        <p:nvGrpSpPr>
          <p:cNvPr id="50" name="Group 49"/>
          <p:cNvGrpSpPr/>
          <p:nvPr/>
        </p:nvGrpSpPr>
        <p:grpSpPr>
          <a:xfrm>
            <a:off x="3149429" y="3224402"/>
            <a:ext cx="1600956" cy="1320942"/>
            <a:chOff x="3149429" y="3224402"/>
            <a:chExt cx="1600956" cy="1320942"/>
          </a:xfrm>
        </p:grpSpPr>
        <p:pic>
          <p:nvPicPr>
            <p:cNvPr id="13" name="Picture 12"/>
            <p:cNvPicPr>
              <a:picLocks noChangeAspect="1"/>
            </p:cNvPicPr>
            <p:nvPr/>
          </p:nvPicPr>
          <p:blipFill>
            <a:blip r:embed="rId9"/>
            <a:stretch>
              <a:fillRect/>
            </a:stretch>
          </p:blipFill>
          <p:spPr>
            <a:xfrm>
              <a:off x="3282866" y="3224402"/>
              <a:ext cx="1320942" cy="1320942"/>
            </a:xfrm>
            <a:prstGeom prst="rect">
              <a:avLst/>
            </a:prstGeom>
          </p:spPr>
        </p:pic>
        <p:sp>
          <p:nvSpPr>
            <p:cNvPr id="26" name="Rectangle 25"/>
            <p:cNvSpPr/>
            <p:nvPr/>
          </p:nvSpPr>
          <p:spPr>
            <a:xfrm>
              <a:off x="3149429" y="4298873"/>
              <a:ext cx="1600956" cy="230832"/>
            </a:xfrm>
            <a:prstGeom prst="rect">
              <a:avLst/>
            </a:prstGeom>
          </p:spPr>
          <p:txBody>
            <a:bodyPr wrap="square">
              <a:spAutoFit/>
            </a:bodyPr>
            <a:lstStyle/>
            <a:p>
              <a:pPr algn="ctr"/>
              <a:r>
                <a:rPr lang="en-US" altLang="zh-CN" sz="900" dirty="0" smtClean="0">
                  <a:solidFill>
                    <a:schemeClr val="bg1"/>
                  </a:solidFill>
                  <a:latin typeface="+mj-lt"/>
                </a:rPr>
                <a:t>Oracle Database 11g R2</a:t>
              </a:r>
              <a:endParaRPr lang="en-US" sz="900" dirty="0">
                <a:solidFill>
                  <a:schemeClr val="bg1"/>
                </a:solidFill>
                <a:latin typeface="+mj-lt"/>
              </a:endParaRPr>
            </a:p>
          </p:txBody>
        </p:sp>
      </p:grpSp>
      <p:grpSp>
        <p:nvGrpSpPr>
          <p:cNvPr id="51" name="Group 50"/>
          <p:cNvGrpSpPr/>
          <p:nvPr/>
        </p:nvGrpSpPr>
        <p:grpSpPr>
          <a:xfrm>
            <a:off x="4584482" y="3224402"/>
            <a:ext cx="1600956" cy="1321217"/>
            <a:chOff x="4584482" y="3224402"/>
            <a:chExt cx="1600956" cy="1321217"/>
          </a:xfrm>
        </p:grpSpPr>
        <p:pic>
          <p:nvPicPr>
            <p:cNvPr id="12" name="Picture 11"/>
            <p:cNvPicPr>
              <a:picLocks noChangeAspect="1"/>
            </p:cNvPicPr>
            <p:nvPr/>
          </p:nvPicPr>
          <p:blipFill>
            <a:blip r:embed="rId10"/>
            <a:stretch>
              <a:fillRect/>
            </a:stretch>
          </p:blipFill>
          <p:spPr>
            <a:xfrm>
              <a:off x="4734411" y="3224402"/>
              <a:ext cx="1318109" cy="1318109"/>
            </a:xfrm>
            <a:prstGeom prst="rect">
              <a:avLst/>
            </a:prstGeom>
          </p:spPr>
        </p:pic>
        <p:sp>
          <p:nvSpPr>
            <p:cNvPr id="27" name="Rectangle 26"/>
            <p:cNvSpPr/>
            <p:nvPr/>
          </p:nvSpPr>
          <p:spPr>
            <a:xfrm>
              <a:off x="4584482" y="4314787"/>
              <a:ext cx="1600956" cy="230832"/>
            </a:xfrm>
            <a:prstGeom prst="rect">
              <a:avLst/>
            </a:prstGeom>
          </p:spPr>
          <p:txBody>
            <a:bodyPr wrap="square">
              <a:spAutoFit/>
            </a:bodyPr>
            <a:lstStyle/>
            <a:p>
              <a:pPr algn="ctr"/>
              <a:r>
                <a:rPr lang="en-US" altLang="zh-CN" sz="900" dirty="0" smtClean="0">
                  <a:solidFill>
                    <a:schemeClr val="bg1"/>
                  </a:solidFill>
                  <a:latin typeface="+mj-lt"/>
                </a:rPr>
                <a:t>BizTalk Server 2013</a:t>
              </a:r>
              <a:endParaRPr lang="en-US" sz="900" dirty="0">
                <a:solidFill>
                  <a:schemeClr val="bg1"/>
                </a:solidFill>
                <a:latin typeface="+mj-lt"/>
              </a:endParaRPr>
            </a:p>
          </p:txBody>
        </p:sp>
      </p:grpSp>
      <p:grpSp>
        <p:nvGrpSpPr>
          <p:cNvPr id="52" name="Group 51"/>
          <p:cNvGrpSpPr/>
          <p:nvPr/>
        </p:nvGrpSpPr>
        <p:grpSpPr>
          <a:xfrm>
            <a:off x="6061936" y="3226447"/>
            <a:ext cx="1600956" cy="1318897"/>
            <a:chOff x="6061936" y="3226447"/>
            <a:chExt cx="1600956" cy="1318897"/>
          </a:xfrm>
        </p:grpSpPr>
        <p:pic>
          <p:nvPicPr>
            <p:cNvPr id="10" name="Picture 9"/>
            <p:cNvPicPr>
              <a:picLocks noChangeAspect="1"/>
            </p:cNvPicPr>
            <p:nvPr/>
          </p:nvPicPr>
          <p:blipFill>
            <a:blip r:embed="rId11"/>
            <a:stretch>
              <a:fillRect/>
            </a:stretch>
          </p:blipFill>
          <p:spPr>
            <a:xfrm>
              <a:off x="6183123" y="3226447"/>
              <a:ext cx="1318897" cy="1318897"/>
            </a:xfrm>
            <a:prstGeom prst="rect">
              <a:avLst/>
            </a:prstGeom>
          </p:spPr>
        </p:pic>
        <p:sp>
          <p:nvSpPr>
            <p:cNvPr id="28" name="Rectangle 27"/>
            <p:cNvSpPr/>
            <p:nvPr/>
          </p:nvSpPr>
          <p:spPr>
            <a:xfrm>
              <a:off x="6061936" y="4308137"/>
              <a:ext cx="1600956" cy="230832"/>
            </a:xfrm>
            <a:prstGeom prst="rect">
              <a:avLst/>
            </a:prstGeom>
          </p:spPr>
          <p:txBody>
            <a:bodyPr wrap="square">
              <a:spAutoFit/>
            </a:bodyPr>
            <a:lstStyle/>
            <a:p>
              <a:pPr algn="ctr"/>
              <a:r>
                <a:rPr lang="en-US" altLang="zh-CN" sz="900" dirty="0" smtClean="0">
                  <a:solidFill>
                    <a:schemeClr val="bg1"/>
                  </a:solidFill>
                  <a:latin typeface="+mj-lt"/>
                </a:rPr>
                <a:t>SharePoint Server Farm</a:t>
              </a:r>
              <a:endParaRPr lang="en-US" sz="900" dirty="0">
                <a:solidFill>
                  <a:schemeClr val="bg1"/>
                </a:solidFill>
                <a:latin typeface="+mj-lt"/>
              </a:endParaRPr>
            </a:p>
          </p:txBody>
        </p:sp>
      </p:grpSp>
      <p:grpSp>
        <p:nvGrpSpPr>
          <p:cNvPr id="53" name="Group 52"/>
          <p:cNvGrpSpPr/>
          <p:nvPr/>
        </p:nvGrpSpPr>
        <p:grpSpPr>
          <a:xfrm>
            <a:off x="7509168" y="3226447"/>
            <a:ext cx="1600956" cy="1320101"/>
            <a:chOff x="7509168" y="3226447"/>
            <a:chExt cx="1600956" cy="1320101"/>
          </a:xfrm>
        </p:grpSpPr>
        <p:pic>
          <p:nvPicPr>
            <p:cNvPr id="29" name="Picture 28"/>
            <p:cNvPicPr>
              <a:picLocks noChangeAspect="1"/>
            </p:cNvPicPr>
            <p:nvPr/>
          </p:nvPicPr>
          <p:blipFill>
            <a:blip r:embed="rId12"/>
            <a:stretch>
              <a:fillRect/>
            </a:stretch>
          </p:blipFill>
          <p:spPr>
            <a:xfrm>
              <a:off x="7637503" y="3226447"/>
              <a:ext cx="1318897" cy="1318897"/>
            </a:xfrm>
            <a:prstGeom prst="rect">
              <a:avLst/>
            </a:prstGeom>
          </p:spPr>
        </p:pic>
        <p:sp>
          <p:nvSpPr>
            <p:cNvPr id="30" name="Rectangle 29"/>
            <p:cNvSpPr/>
            <p:nvPr/>
          </p:nvSpPr>
          <p:spPr>
            <a:xfrm>
              <a:off x="7509168" y="4177216"/>
              <a:ext cx="1600956" cy="369332"/>
            </a:xfrm>
            <a:prstGeom prst="rect">
              <a:avLst/>
            </a:prstGeom>
          </p:spPr>
          <p:txBody>
            <a:bodyPr wrap="square">
              <a:spAutoFit/>
            </a:bodyPr>
            <a:lstStyle/>
            <a:p>
              <a:pPr algn="ctr"/>
              <a:r>
                <a:rPr lang="en-US" altLang="zh-CN" sz="900" dirty="0" smtClean="0">
                  <a:solidFill>
                    <a:schemeClr val="bg1"/>
                  </a:solidFill>
                  <a:latin typeface="+mj-lt"/>
                </a:rPr>
                <a:t>Microsoft Dynamics </a:t>
              </a:r>
            </a:p>
            <a:p>
              <a:pPr algn="ctr"/>
              <a:r>
                <a:rPr lang="en-US" altLang="zh-CN" sz="900" dirty="0" smtClean="0">
                  <a:solidFill>
                    <a:schemeClr val="bg1"/>
                  </a:solidFill>
                  <a:latin typeface="+mj-lt"/>
                </a:rPr>
                <a:t>GP 2013</a:t>
              </a:r>
              <a:endParaRPr lang="en-US" sz="900" dirty="0">
                <a:solidFill>
                  <a:schemeClr val="bg1"/>
                </a:solidFill>
                <a:latin typeface="+mj-lt"/>
              </a:endParaRPr>
            </a:p>
          </p:txBody>
        </p:sp>
      </p:grpSp>
      <p:grpSp>
        <p:nvGrpSpPr>
          <p:cNvPr id="54" name="Group 53"/>
          <p:cNvGrpSpPr/>
          <p:nvPr/>
        </p:nvGrpSpPr>
        <p:grpSpPr>
          <a:xfrm>
            <a:off x="9078050" y="3228608"/>
            <a:ext cx="1316736" cy="1316736"/>
            <a:chOff x="9078050" y="3228608"/>
            <a:chExt cx="1316736" cy="1316736"/>
          </a:xfrm>
        </p:grpSpPr>
        <p:pic>
          <p:nvPicPr>
            <p:cNvPr id="31" name="Picture 30"/>
            <p:cNvPicPr>
              <a:picLocks noChangeAspect="1"/>
            </p:cNvPicPr>
            <p:nvPr/>
          </p:nvPicPr>
          <p:blipFill>
            <a:blip r:embed="rId13"/>
            <a:stretch>
              <a:fillRect/>
            </a:stretch>
          </p:blipFill>
          <p:spPr>
            <a:xfrm>
              <a:off x="9078050" y="3228608"/>
              <a:ext cx="1316736" cy="1316736"/>
            </a:xfrm>
            <a:prstGeom prst="rect">
              <a:avLst/>
            </a:prstGeom>
          </p:spPr>
        </p:pic>
        <p:sp>
          <p:nvSpPr>
            <p:cNvPr id="32" name="Rectangle 31"/>
            <p:cNvSpPr/>
            <p:nvPr/>
          </p:nvSpPr>
          <p:spPr>
            <a:xfrm>
              <a:off x="9110123" y="4255933"/>
              <a:ext cx="1231732" cy="230832"/>
            </a:xfrm>
            <a:prstGeom prst="rect">
              <a:avLst/>
            </a:prstGeom>
          </p:spPr>
          <p:txBody>
            <a:bodyPr wrap="square">
              <a:spAutoFit/>
            </a:bodyPr>
            <a:lstStyle/>
            <a:p>
              <a:pPr algn="ctr"/>
              <a:r>
                <a:rPr lang="en-US" altLang="zh-CN" sz="900" dirty="0" smtClean="0">
                  <a:solidFill>
                    <a:schemeClr val="bg1"/>
                  </a:solidFill>
                  <a:latin typeface="+mj-lt"/>
                </a:rPr>
                <a:t>Zulu 8</a:t>
              </a:r>
              <a:endParaRPr lang="en-US" sz="900" dirty="0">
                <a:solidFill>
                  <a:schemeClr val="bg1"/>
                </a:solidFill>
                <a:latin typeface="+mj-lt"/>
              </a:endParaRPr>
            </a:p>
          </p:txBody>
        </p:sp>
      </p:grpSp>
      <p:grpSp>
        <p:nvGrpSpPr>
          <p:cNvPr id="55" name="Group 54"/>
          <p:cNvGrpSpPr/>
          <p:nvPr/>
        </p:nvGrpSpPr>
        <p:grpSpPr>
          <a:xfrm>
            <a:off x="1689897" y="4662521"/>
            <a:ext cx="1600956" cy="1334769"/>
            <a:chOff x="1689897" y="4662521"/>
            <a:chExt cx="1600956" cy="1334769"/>
          </a:xfrm>
        </p:grpSpPr>
        <p:pic>
          <p:nvPicPr>
            <p:cNvPr id="34" name="Picture 33"/>
            <p:cNvPicPr>
              <a:picLocks noChangeAspect="1"/>
            </p:cNvPicPr>
            <p:nvPr/>
          </p:nvPicPr>
          <p:blipFill>
            <a:blip r:embed="rId14"/>
            <a:stretch>
              <a:fillRect/>
            </a:stretch>
          </p:blipFill>
          <p:spPr>
            <a:xfrm>
              <a:off x="1831321" y="4662521"/>
              <a:ext cx="1316736" cy="1316736"/>
            </a:xfrm>
            <a:prstGeom prst="rect">
              <a:avLst/>
            </a:prstGeom>
          </p:spPr>
        </p:pic>
        <p:sp>
          <p:nvSpPr>
            <p:cNvPr id="35" name="Rectangle 34"/>
            <p:cNvSpPr/>
            <p:nvPr/>
          </p:nvSpPr>
          <p:spPr>
            <a:xfrm>
              <a:off x="1689897" y="5627958"/>
              <a:ext cx="1600956" cy="369332"/>
            </a:xfrm>
            <a:prstGeom prst="rect">
              <a:avLst/>
            </a:prstGeom>
          </p:spPr>
          <p:txBody>
            <a:bodyPr wrap="square">
              <a:spAutoFit/>
            </a:bodyPr>
            <a:lstStyle/>
            <a:p>
              <a:pPr algn="ctr"/>
              <a:r>
                <a:rPr lang="en-US" sz="900" dirty="0" smtClean="0">
                  <a:solidFill>
                    <a:schemeClr val="bg1"/>
                  </a:solidFill>
                  <a:latin typeface="+mj-lt"/>
                </a:rPr>
                <a:t>SAP HA</a:t>
              </a:r>
              <a:r>
                <a:rPr lang="en-US" altLang="zh-CN" sz="900" dirty="0" smtClean="0">
                  <a:solidFill>
                    <a:schemeClr val="bg1"/>
                  </a:solidFill>
                  <a:latin typeface="+mj-lt"/>
                </a:rPr>
                <a:t>NA </a:t>
              </a:r>
            </a:p>
            <a:p>
              <a:pPr algn="ctr"/>
              <a:r>
                <a:rPr lang="en-US" altLang="zh-CN" sz="900" dirty="0" smtClean="0">
                  <a:solidFill>
                    <a:schemeClr val="bg1"/>
                  </a:solidFill>
                  <a:latin typeface="+mj-lt"/>
                </a:rPr>
                <a:t>Developer Edition</a:t>
              </a:r>
              <a:endParaRPr lang="en-US" sz="900" dirty="0">
                <a:solidFill>
                  <a:schemeClr val="bg1"/>
                </a:solidFill>
                <a:latin typeface="+mj-lt"/>
              </a:endParaRPr>
            </a:p>
          </p:txBody>
        </p:sp>
      </p:grpSp>
      <p:grpSp>
        <p:nvGrpSpPr>
          <p:cNvPr id="56" name="Group 55"/>
          <p:cNvGrpSpPr/>
          <p:nvPr/>
        </p:nvGrpSpPr>
        <p:grpSpPr>
          <a:xfrm>
            <a:off x="3167323" y="4662519"/>
            <a:ext cx="1600956" cy="1316736"/>
            <a:chOff x="3167323" y="4662519"/>
            <a:chExt cx="1600956" cy="1316736"/>
          </a:xfrm>
        </p:grpSpPr>
        <p:pic>
          <p:nvPicPr>
            <p:cNvPr id="36" name="Picture 35"/>
            <p:cNvPicPr>
              <a:picLocks noChangeAspect="1"/>
            </p:cNvPicPr>
            <p:nvPr/>
          </p:nvPicPr>
          <p:blipFill>
            <a:blip r:embed="rId15"/>
            <a:stretch>
              <a:fillRect/>
            </a:stretch>
          </p:blipFill>
          <p:spPr>
            <a:xfrm>
              <a:off x="3281577" y="4662519"/>
              <a:ext cx="1316736" cy="1316736"/>
            </a:xfrm>
            <a:prstGeom prst="rect">
              <a:avLst/>
            </a:prstGeom>
          </p:spPr>
        </p:pic>
        <p:sp>
          <p:nvSpPr>
            <p:cNvPr id="37" name="Rectangle 36"/>
            <p:cNvSpPr/>
            <p:nvPr/>
          </p:nvSpPr>
          <p:spPr>
            <a:xfrm>
              <a:off x="3167323" y="5724185"/>
              <a:ext cx="1600956" cy="230832"/>
            </a:xfrm>
            <a:prstGeom prst="rect">
              <a:avLst/>
            </a:prstGeom>
          </p:spPr>
          <p:txBody>
            <a:bodyPr wrap="square">
              <a:spAutoFit/>
            </a:bodyPr>
            <a:lstStyle/>
            <a:p>
              <a:pPr algn="ctr"/>
              <a:r>
                <a:rPr lang="en-US" altLang="zh-CN" sz="900" dirty="0" smtClean="0">
                  <a:solidFill>
                    <a:schemeClr val="bg1"/>
                  </a:solidFill>
                  <a:latin typeface="+mj-lt"/>
                </a:rPr>
                <a:t>Puppet Enterprise 3.2.3</a:t>
              </a:r>
              <a:endParaRPr lang="en-US" sz="900" dirty="0">
                <a:solidFill>
                  <a:schemeClr val="bg1"/>
                </a:solidFill>
                <a:latin typeface="+mj-lt"/>
              </a:endParaRPr>
            </a:p>
          </p:txBody>
        </p:sp>
      </p:grpSp>
      <p:grpSp>
        <p:nvGrpSpPr>
          <p:cNvPr id="57" name="Group 56"/>
          <p:cNvGrpSpPr/>
          <p:nvPr/>
        </p:nvGrpSpPr>
        <p:grpSpPr>
          <a:xfrm>
            <a:off x="4598313" y="4662519"/>
            <a:ext cx="1600956" cy="1316736"/>
            <a:chOff x="4598313" y="4662519"/>
            <a:chExt cx="1600956" cy="1316736"/>
          </a:xfrm>
        </p:grpSpPr>
        <p:pic>
          <p:nvPicPr>
            <p:cNvPr id="38" name="Picture 37"/>
            <p:cNvPicPr>
              <a:picLocks noChangeAspect="1"/>
            </p:cNvPicPr>
            <p:nvPr/>
          </p:nvPicPr>
          <p:blipFill>
            <a:blip r:embed="rId16"/>
            <a:stretch>
              <a:fillRect/>
            </a:stretch>
          </p:blipFill>
          <p:spPr>
            <a:xfrm>
              <a:off x="4731832" y="4662519"/>
              <a:ext cx="1316736" cy="1316736"/>
            </a:xfrm>
            <a:prstGeom prst="rect">
              <a:avLst/>
            </a:prstGeom>
          </p:spPr>
        </p:pic>
        <p:sp>
          <p:nvSpPr>
            <p:cNvPr id="39" name="Rectangle 38"/>
            <p:cNvSpPr/>
            <p:nvPr/>
          </p:nvSpPr>
          <p:spPr>
            <a:xfrm>
              <a:off x="4598313" y="5748423"/>
              <a:ext cx="1600956" cy="230832"/>
            </a:xfrm>
            <a:prstGeom prst="rect">
              <a:avLst/>
            </a:prstGeom>
          </p:spPr>
          <p:txBody>
            <a:bodyPr wrap="square">
              <a:spAutoFit/>
            </a:bodyPr>
            <a:lstStyle/>
            <a:p>
              <a:pPr algn="ctr"/>
              <a:r>
                <a:rPr lang="en-US" altLang="zh-CN" sz="900" dirty="0" smtClean="0">
                  <a:solidFill>
                    <a:schemeClr val="bg1"/>
                  </a:solidFill>
                  <a:latin typeface="+mj-lt"/>
                </a:rPr>
                <a:t>Barracuda Web Application</a:t>
              </a:r>
              <a:endParaRPr lang="en-US" sz="900" dirty="0">
                <a:solidFill>
                  <a:schemeClr val="bg1"/>
                </a:solidFill>
                <a:latin typeface="+mj-lt"/>
              </a:endParaRPr>
            </a:p>
          </p:txBody>
        </p:sp>
      </p:grpSp>
      <p:grpSp>
        <p:nvGrpSpPr>
          <p:cNvPr id="58" name="Group 57"/>
          <p:cNvGrpSpPr/>
          <p:nvPr/>
        </p:nvGrpSpPr>
        <p:grpSpPr>
          <a:xfrm>
            <a:off x="6041013" y="4660076"/>
            <a:ext cx="1600956" cy="1350790"/>
            <a:chOff x="6041013" y="4660076"/>
            <a:chExt cx="1600956" cy="1350790"/>
          </a:xfrm>
        </p:grpSpPr>
        <p:pic>
          <p:nvPicPr>
            <p:cNvPr id="40" name="Picture 39"/>
            <p:cNvPicPr>
              <a:picLocks noChangeAspect="1"/>
            </p:cNvPicPr>
            <p:nvPr/>
          </p:nvPicPr>
          <p:blipFill>
            <a:blip r:embed="rId17"/>
            <a:stretch>
              <a:fillRect/>
            </a:stretch>
          </p:blipFill>
          <p:spPr>
            <a:xfrm>
              <a:off x="6183123" y="4660076"/>
              <a:ext cx="1316736" cy="1316736"/>
            </a:xfrm>
            <a:prstGeom prst="rect">
              <a:avLst/>
            </a:prstGeom>
          </p:spPr>
        </p:pic>
        <p:sp>
          <p:nvSpPr>
            <p:cNvPr id="41" name="Rectangle 40"/>
            <p:cNvSpPr/>
            <p:nvPr/>
          </p:nvSpPr>
          <p:spPr>
            <a:xfrm>
              <a:off x="6041013" y="5641534"/>
              <a:ext cx="1600956" cy="369332"/>
            </a:xfrm>
            <a:prstGeom prst="rect">
              <a:avLst/>
            </a:prstGeom>
          </p:spPr>
          <p:txBody>
            <a:bodyPr wrap="square">
              <a:spAutoFit/>
            </a:bodyPr>
            <a:lstStyle/>
            <a:p>
              <a:pPr algn="ctr"/>
              <a:r>
                <a:rPr lang="en-US" altLang="zh-CN" sz="900" dirty="0" smtClean="0">
                  <a:solidFill>
                    <a:schemeClr val="bg1"/>
                  </a:solidFill>
                  <a:latin typeface="+mj-lt"/>
                </a:rPr>
                <a:t>Oracle WebLogic</a:t>
              </a:r>
            </a:p>
            <a:p>
              <a:pPr algn="ctr"/>
              <a:r>
                <a:rPr lang="en-US" altLang="zh-CN" sz="900" dirty="0" smtClean="0">
                  <a:solidFill>
                    <a:schemeClr val="bg1"/>
                  </a:solidFill>
                  <a:latin typeface="+mj-lt"/>
                </a:rPr>
                <a:t>Server 12.1.2</a:t>
              </a:r>
              <a:endParaRPr lang="en-US" sz="900" dirty="0">
                <a:solidFill>
                  <a:schemeClr val="bg1"/>
                </a:solidFill>
                <a:latin typeface="+mj-lt"/>
              </a:endParaRPr>
            </a:p>
          </p:txBody>
        </p:sp>
      </p:grpSp>
      <p:grpSp>
        <p:nvGrpSpPr>
          <p:cNvPr id="59" name="Group 58"/>
          <p:cNvGrpSpPr/>
          <p:nvPr/>
        </p:nvGrpSpPr>
        <p:grpSpPr>
          <a:xfrm>
            <a:off x="7495480" y="4660076"/>
            <a:ext cx="1600956" cy="1316736"/>
            <a:chOff x="7495480" y="4660076"/>
            <a:chExt cx="1600956" cy="1316736"/>
          </a:xfrm>
        </p:grpSpPr>
        <p:pic>
          <p:nvPicPr>
            <p:cNvPr id="42" name="Picture 41"/>
            <p:cNvPicPr>
              <a:picLocks noChangeAspect="1"/>
            </p:cNvPicPr>
            <p:nvPr/>
          </p:nvPicPr>
          <p:blipFill>
            <a:blip r:embed="rId18"/>
            <a:stretch>
              <a:fillRect/>
            </a:stretch>
          </p:blipFill>
          <p:spPr>
            <a:xfrm>
              <a:off x="7637503" y="4660076"/>
              <a:ext cx="1316736" cy="1316736"/>
            </a:xfrm>
            <a:prstGeom prst="rect">
              <a:avLst/>
            </a:prstGeom>
          </p:spPr>
        </p:pic>
        <p:sp>
          <p:nvSpPr>
            <p:cNvPr id="43" name="Rectangle 42"/>
            <p:cNvSpPr/>
            <p:nvPr/>
          </p:nvSpPr>
          <p:spPr>
            <a:xfrm>
              <a:off x="7495480" y="5681645"/>
              <a:ext cx="1600956" cy="230832"/>
            </a:xfrm>
            <a:prstGeom prst="rect">
              <a:avLst/>
            </a:prstGeom>
          </p:spPr>
          <p:txBody>
            <a:bodyPr wrap="square">
              <a:spAutoFit/>
            </a:bodyPr>
            <a:lstStyle/>
            <a:p>
              <a:pPr algn="ctr"/>
              <a:r>
                <a:rPr lang="en-US" altLang="zh-CN" sz="900" dirty="0" smtClean="0">
                  <a:solidFill>
                    <a:schemeClr val="bg1"/>
                  </a:solidFill>
                  <a:latin typeface="+mj-lt"/>
                </a:rPr>
                <a:t>Visual Studio Ultimate 2013</a:t>
              </a:r>
              <a:endParaRPr lang="en-US" sz="900" dirty="0">
                <a:solidFill>
                  <a:schemeClr val="bg1"/>
                </a:solidFill>
                <a:latin typeface="+mj-lt"/>
              </a:endParaRPr>
            </a:p>
          </p:txBody>
        </p:sp>
      </p:grpSp>
      <p:grpSp>
        <p:nvGrpSpPr>
          <p:cNvPr id="63" name="Group 62"/>
          <p:cNvGrpSpPr/>
          <p:nvPr/>
        </p:nvGrpSpPr>
        <p:grpSpPr>
          <a:xfrm>
            <a:off x="7520557" y="1794291"/>
            <a:ext cx="1559195" cy="1316736"/>
            <a:chOff x="7520557" y="1794291"/>
            <a:chExt cx="1559195" cy="1316736"/>
          </a:xfrm>
        </p:grpSpPr>
        <p:pic>
          <p:nvPicPr>
            <p:cNvPr id="61" name="Picture 60"/>
            <p:cNvPicPr>
              <a:picLocks noChangeAspect="1"/>
            </p:cNvPicPr>
            <p:nvPr/>
          </p:nvPicPr>
          <p:blipFill>
            <a:blip r:embed="rId19"/>
            <a:stretch>
              <a:fillRect/>
            </a:stretch>
          </p:blipFill>
          <p:spPr>
            <a:xfrm>
              <a:off x="7637503" y="1794291"/>
              <a:ext cx="1316736" cy="1316736"/>
            </a:xfrm>
            <a:prstGeom prst="rect">
              <a:avLst/>
            </a:prstGeom>
          </p:spPr>
        </p:pic>
        <p:sp>
          <p:nvSpPr>
            <p:cNvPr id="62" name="Rectangle 61"/>
            <p:cNvSpPr/>
            <p:nvPr/>
          </p:nvSpPr>
          <p:spPr>
            <a:xfrm>
              <a:off x="7520557" y="2851398"/>
              <a:ext cx="1559195" cy="230832"/>
            </a:xfrm>
            <a:prstGeom prst="rect">
              <a:avLst/>
            </a:prstGeom>
          </p:spPr>
          <p:txBody>
            <a:bodyPr wrap="square">
              <a:spAutoFit/>
            </a:bodyPr>
            <a:lstStyle/>
            <a:p>
              <a:pPr algn="ctr"/>
              <a:r>
                <a:rPr lang="en-US" altLang="zh-CN" sz="900" dirty="0" err="1" smtClean="0">
                  <a:solidFill>
                    <a:schemeClr val="bg1"/>
                  </a:solidFill>
                  <a:latin typeface="+mj-lt"/>
                </a:rPr>
                <a:t>openSUSE</a:t>
              </a:r>
              <a:r>
                <a:rPr lang="en-US" altLang="zh-CN" sz="900" dirty="0" smtClean="0">
                  <a:solidFill>
                    <a:schemeClr val="bg1"/>
                  </a:solidFill>
                  <a:latin typeface="+mj-lt"/>
                </a:rPr>
                <a:t> 13.1</a:t>
              </a:r>
              <a:endParaRPr lang="en-US" sz="900" dirty="0">
                <a:solidFill>
                  <a:schemeClr val="bg1"/>
                </a:solidFill>
                <a:latin typeface="+mj-lt"/>
              </a:endParaRPr>
            </a:p>
          </p:txBody>
        </p:sp>
      </p:grpSp>
    </p:spTree>
    <p:extLst>
      <p:ext uri="{BB962C8B-B14F-4D97-AF65-F5344CB8AC3E}">
        <p14:creationId xmlns:p14="http://schemas.microsoft.com/office/powerpoint/2010/main" val="5289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decel="100000"/>
                                        <p:tgtEl>
                                          <p:spTgt spid="44"/>
                                        </p:tgtEl>
                                      </p:cBhvr>
                                    </p:animEffect>
                                    <p:anim calcmode="lin" valueType="num">
                                      <p:cBhvr>
                                        <p:cTn id="8" dur="200" decel="100000" fill="hold"/>
                                        <p:tgtEl>
                                          <p:spTgt spid="44"/>
                                        </p:tgtEl>
                                        <p:attrNameLst>
                                          <p:attrName>style.rotation</p:attrName>
                                        </p:attrNameLst>
                                      </p:cBhvr>
                                      <p:tavLst>
                                        <p:tav tm="0">
                                          <p:val>
                                            <p:fltVal val="-90"/>
                                          </p:val>
                                        </p:tav>
                                        <p:tav tm="100000">
                                          <p:val>
                                            <p:fltVal val="0"/>
                                          </p:val>
                                        </p:tav>
                                      </p:tavLst>
                                    </p:anim>
                                    <p:anim calcmode="lin" valueType="num">
                                      <p:cBhvr>
                                        <p:cTn id="9" dur="200" decel="100000" fill="hold"/>
                                        <p:tgtEl>
                                          <p:spTgt spid="44"/>
                                        </p:tgtEl>
                                        <p:attrNameLst>
                                          <p:attrName>ppt_x</p:attrName>
                                        </p:attrNameLst>
                                      </p:cBhvr>
                                      <p:tavLst>
                                        <p:tav tm="0">
                                          <p:val>
                                            <p:strVal val="#ppt_x+0.4"/>
                                          </p:val>
                                        </p:tav>
                                        <p:tav tm="100000">
                                          <p:val>
                                            <p:strVal val="#ppt_x-0.05"/>
                                          </p:val>
                                        </p:tav>
                                      </p:tavLst>
                                    </p:anim>
                                    <p:anim calcmode="lin" valueType="num">
                                      <p:cBhvr>
                                        <p:cTn id="10" dur="200" decel="100000" fill="hold"/>
                                        <p:tgtEl>
                                          <p:spTgt spid="44"/>
                                        </p:tgtEl>
                                        <p:attrNameLst>
                                          <p:attrName>ppt_y</p:attrName>
                                        </p:attrNameLst>
                                      </p:cBhvr>
                                      <p:tavLst>
                                        <p:tav tm="0">
                                          <p:val>
                                            <p:strVal val="#ppt_y-0.4"/>
                                          </p:val>
                                        </p:tav>
                                        <p:tav tm="100000">
                                          <p:val>
                                            <p:strVal val="#ppt_y+0.1"/>
                                          </p:val>
                                        </p:tav>
                                      </p:tavLst>
                                    </p:anim>
                                    <p:anim calcmode="lin" valueType="num">
                                      <p:cBhvr>
                                        <p:cTn id="11" dur="50" accel="100000" fill="hold">
                                          <p:stCondLst>
                                            <p:cond delay="200"/>
                                          </p:stCondLst>
                                        </p:cTn>
                                        <p:tgtEl>
                                          <p:spTgt spid="44"/>
                                        </p:tgtEl>
                                        <p:attrNameLst>
                                          <p:attrName>ppt_x</p:attrName>
                                        </p:attrNameLst>
                                      </p:cBhvr>
                                      <p:tavLst>
                                        <p:tav tm="0">
                                          <p:val>
                                            <p:strVal val="#ppt_x-0.05"/>
                                          </p:val>
                                        </p:tav>
                                        <p:tav tm="100000">
                                          <p:val>
                                            <p:strVal val="#ppt_x"/>
                                          </p:val>
                                        </p:tav>
                                      </p:tavLst>
                                    </p:anim>
                                    <p:anim calcmode="lin" valueType="num">
                                      <p:cBhvr>
                                        <p:cTn id="12" dur="50" accel="100000" fill="hold">
                                          <p:stCondLst>
                                            <p:cond delay="200"/>
                                          </p:stCondLst>
                                        </p:cTn>
                                        <p:tgtEl>
                                          <p:spTgt spid="44"/>
                                        </p:tgtEl>
                                        <p:attrNameLst>
                                          <p:attrName>ppt_y</p:attrName>
                                        </p:attrNameLst>
                                      </p:cBhvr>
                                      <p:tavLst>
                                        <p:tav tm="0">
                                          <p:val>
                                            <p:strVal val="#ppt_y+0.1"/>
                                          </p:val>
                                        </p:tav>
                                        <p:tav tm="100000">
                                          <p:val>
                                            <p:strVal val="#ppt_y"/>
                                          </p:val>
                                        </p:tav>
                                      </p:tavLst>
                                    </p:anim>
                                  </p:childTnLst>
                                </p:cTn>
                              </p:par>
                            </p:childTnLst>
                          </p:cTn>
                        </p:par>
                        <p:par>
                          <p:cTn id="13" fill="hold">
                            <p:stCondLst>
                              <p:cond delay="250"/>
                            </p:stCondLst>
                            <p:childTnLst>
                              <p:par>
                                <p:cTn id="14" presetID="3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200" decel="100000"/>
                                        <p:tgtEl>
                                          <p:spTgt spid="45"/>
                                        </p:tgtEl>
                                      </p:cBhvr>
                                    </p:animEffect>
                                    <p:anim calcmode="lin" valueType="num">
                                      <p:cBhvr>
                                        <p:cTn id="17" dur="200" decel="100000" fill="hold"/>
                                        <p:tgtEl>
                                          <p:spTgt spid="45"/>
                                        </p:tgtEl>
                                        <p:attrNameLst>
                                          <p:attrName>style.rotation</p:attrName>
                                        </p:attrNameLst>
                                      </p:cBhvr>
                                      <p:tavLst>
                                        <p:tav tm="0">
                                          <p:val>
                                            <p:fltVal val="-90"/>
                                          </p:val>
                                        </p:tav>
                                        <p:tav tm="100000">
                                          <p:val>
                                            <p:fltVal val="0"/>
                                          </p:val>
                                        </p:tav>
                                      </p:tavLst>
                                    </p:anim>
                                    <p:anim calcmode="lin" valueType="num">
                                      <p:cBhvr>
                                        <p:cTn id="18" dur="200" decel="100000" fill="hold"/>
                                        <p:tgtEl>
                                          <p:spTgt spid="45"/>
                                        </p:tgtEl>
                                        <p:attrNameLst>
                                          <p:attrName>ppt_x</p:attrName>
                                        </p:attrNameLst>
                                      </p:cBhvr>
                                      <p:tavLst>
                                        <p:tav tm="0">
                                          <p:val>
                                            <p:strVal val="#ppt_x+0.4"/>
                                          </p:val>
                                        </p:tav>
                                        <p:tav tm="100000">
                                          <p:val>
                                            <p:strVal val="#ppt_x-0.05"/>
                                          </p:val>
                                        </p:tav>
                                      </p:tavLst>
                                    </p:anim>
                                    <p:anim calcmode="lin" valueType="num">
                                      <p:cBhvr>
                                        <p:cTn id="19" dur="200" decel="100000" fill="hold"/>
                                        <p:tgtEl>
                                          <p:spTgt spid="45"/>
                                        </p:tgtEl>
                                        <p:attrNameLst>
                                          <p:attrName>ppt_y</p:attrName>
                                        </p:attrNameLst>
                                      </p:cBhvr>
                                      <p:tavLst>
                                        <p:tav tm="0">
                                          <p:val>
                                            <p:strVal val="#ppt_y-0.4"/>
                                          </p:val>
                                        </p:tav>
                                        <p:tav tm="100000">
                                          <p:val>
                                            <p:strVal val="#ppt_y+0.1"/>
                                          </p:val>
                                        </p:tav>
                                      </p:tavLst>
                                    </p:anim>
                                    <p:anim calcmode="lin" valueType="num">
                                      <p:cBhvr>
                                        <p:cTn id="20" dur="50" accel="100000" fill="hold">
                                          <p:stCondLst>
                                            <p:cond delay="200"/>
                                          </p:stCondLst>
                                        </p:cTn>
                                        <p:tgtEl>
                                          <p:spTgt spid="45"/>
                                        </p:tgtEl>
                                        <p:attrNameLst>
                                          <p:attrName>ppt_x</p:attrName>
                                        </p:attrNameLst>
                                      </p:cBhvr>
                                      <p:tavLst>
                                        <p:tav tm="0">
                                          <p:val>
                                            <p:strVal val="#ppt_x-0.05"/>
                                          </p:val>
                                        </p:tav>
                                        <p:tav tm="100000">
                                          <p:val>
                                            <p:strVal val="#ppt_x"/>
                                          </p:val>
                                        </p:tav>
                                      </p:tavLst>
                                    </p:anim>
                                    <p:anim calcmode="lin" valueType="num">
                                      <p:cBhvr>
                                        <p:cTn id="21" dur="50" accel="100000" fill="hold">
                                          <p:stCondLst>
                                            <p:cond delay="200"/>
                                          </p:stCondLst>
                                        </p:cTn>
                                        <p:tgtEl>
                                          <p:spTgt spid="45"/>
                                        </p:tgtEl>
                                        <p:attrNameLst>
                                          <p:attrName>ppt_y</p:attrName>
                                        </p:attrNameLst>
                                      </p:cBhvr>
                                      <p:tavLst>
                                        <p:tav tm="0">
                                          <p:val>
                                            <p:strVal val="#ppt_y+0.1"/>
                                          </p:val>
                                        </p:tav>
                                        <p:tav tm="100000">
                                          <p:val>
                                            <p:strVal val="#ppt_y"/>
                                          </p:val>
                                        </p:tav>
                                      </p:tavLst>
                                    </p:anim>
                                  </p:childTnLst>
                                </p:cTn>
                              </p:par>
                            </p:childTnLst>
                          </p:cTn>
                        </p:par>
                        <p:par>
                          <p:cTn id="22" fill="hold">
                            <p:stCondLst>
                              <p:cond delay="500"/>
                            </p:stCondLst>
                            <p:childTnLst>
                              <p:par>
                                <p:cTn id="23" presetID="3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200" decel="100000"/>
                                        <p:tgtEl>
                                          <p:spTgt spid="46"/>
                                        </p:tgtEl>
                                      </p:cBhvr>
                                    </p:animEffect>
                                    <p:anim calcmode="lin" valueType="num">
                                      <p:cBhvr>
                                        <p:cTn id="26" dur="200" decel="100000" fill="hold"/>
                                        <p:tgtEl>
                                          <p:spTgt spid="46"/>
                                        </p:tgtEl>
                                        <p:attrNameLst>
                                          <p:attrName>style.rotation</p:attrName>
                                        </p:attrNameLst>
                                      </p:cBhvr>
                                      <p:tavLst>
                                        <p:tav tm="0">
                                          <p:val>
                                            <p:fltVal val="-90"/>
                                          </p:val>
                                        </p:tav>
                                        <p:tav tm="100000">
                                          <p:val>
                                            <p:fltVal val="0"/>
                                          </p:val>
                                        </p:tav>
                                      </p:tavLst>
                                    </p:anim>
                                    <p:anim calcmode="lin" valueType="num">
                                      <p:cBhvr>
                                        <p:cTn id="27" dur="200" decel="100000" fill="hold"/>
                                        <p:tgtEl>
                                          <p:spTgt spid="46"/>
                                        </p:tgtEl>
                                        <p:attrNameLst>
                                          <p:attrName>ppt_x</p:attrName>
                                        </p:attrNameLst>
                                      </p:cBhvr>
                                      <p:tavLst>
                                        <p:tav tm="0">
                                          <p:val>
                                            <p:strVal val="#ppt_x+0.4"/>
                                          </p:val>
                                        </p:tav>
                                        <p:tav tm="100000">
                                          <p:val>
                                            <p:strVal val="#ppt_x-0.05"/>
                                          </p:val>
                                        </p:tav>
                                      </p:tavLst>
                                    </p:anim>
                                    <p:anim calcmode="lin" valueType="num">
                                      <p:cBhvr>
                                        <p:cTn id="28" dur="200" decel="100000" fill="hold"/>
                                        <p:tgtEl>
                                          <p:spTgt spid="46"/>
                                        </p:tgtEl>
                                        <p:attrNameLst>
                                          <p:attrName>ppt_y</p:attrName>
                                        </p:attrNameLst>
                                      </p:cBhvr>
                                      <p:tavLst>
                                        <p:tav tm="0">
                                          <p:val>
                                            <p:strVal val="#ppt_y-0.4"/>
                                          </p:val>
                                        </p:tav>
                                        <p:tav tm="100000">
                                          <p:val>
                                            <p:strVal val="#ppt_y+0.1"/>
                                          </p:val>
                                        </p:tav>
                                      </p:tavLst>
                                    </p:anim>
                                    <p:anim calcmode="lin" valueType="num">
                                      <p:cBhvr>
                                        <p:cTn id="29" dur="50" accel="100000" fill="hold">
                                          <p:stCondLst>
                                            <p:cond delay="200"/>
                                          </p:stCondLst>
                                        </p:cTn>
                                        <p:tgtEl>
                                          <p:spTgt spid="46"/>
                                        </p:tgtEl>
                                        <p:attrNameLst>
                                          <p:attrName>ppt_x</p:attrName>
                                        </p:attrNameLst>
                                      </p:cBhvr>
                                      <p:tavLst>
                                        <p:tav tm="0">
                                          <p:val>
                                            <p:strVal val="#ppt_x-0.05"/>
                                          </p:val>
                                        </p:tav>
                                        <p:tav tm="100000">
                                          <p:val>
                                            <p:strVal val="#ppt_x"/>
                                          </p:val>
                                        </p:tav>
                                      </p:tavLst>
                                    </p:anim>
                                    <p:anim calcmode="lin" valueType="num">
                                      <p:cBhvr>
                                        <p:cTn id="30" dur="50" accel="100000" fill="hold">
                                          <p:stCondLst>
                                            <p:cond delay="200"/>
                                          </p:stCondLst>
                                        </p:cTn>
                                        <p:tgtEl>
                                          <p:spTgt spid="46"/>
                                        </p:tgtEl>
                                        <p:attrNameLst>
                                          <p:attrName>ppt_y</p:attrName>
                                        </p:attrNameLst>
                                      </p:cBhvr>
                                      <p:tavLst>
                                        <p:tav tm="0">
                                          <p:val>
                                            <p:strVal val="#ppt_y+0.1"/>
                                          </p:val>
                                        </p:tav>
                                        <p:tav tm="100000">
                                          <p:val>
                                            <p:strVal val="#ppt_y"/>
                                          </p:val>
                                        </p:tav>
                                      </p:tavLst>
                                    </p:anim>
                                  </p:childTnLst>
                                </p:cTn>
                              </p:par>
                            </p:childTnLst>
                          </p:cTn>
                        </p:par>
                        <p:par>
                          <p:cTn id="31" fill="hold">
                            <p:stCondLst>
                              <p:cond delay="750"/>
                            </p:stCondLst>
                            <p:childTnLst>
                              <p:par>
                                <p:cTn id="32" presetID="30" presetClass="entr" presetSubtype="0" fill="hold"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200" decel="100000"/>
                                        <p:tgtEl>
                                          <p:spTgt spid="47"/>
                                        </p:tgtEl>
                                      </p:cBhvr>
                                    </p:animEffect>
                                    <p:anim calcmode="lin" valueType="num">
                                      <p:cBhvr>
                                        <p:cTn id="35" dur="200" decel="100000" fill="hold"/>
                                        <p:tgtEl>
                                          <p:spTgt spid="47"/>
                                        </p:tgtEl>
                                        <p:attrNameLst>
                                          <p:attrName>style.rotation</p:attrName>
                                        </p:attrNameLst>
                                      </p:cBhvr>
                                      <p:tavLst>
                                        <p:tav tm="0">
                                          <p:val>
                                            <p:fltVal val="-90"/>
                                          </p:val>
                                        </p:tav>
                                        <p:tav tm="100000">
                                          <p:val>
                                            <p:fltVal val="0"/>
                                          </p:val>
                                        </p:tav>
                                      </p:tavLst>
                                    </p:anim>
                                    <p:anim calcmode="lin" valueType="num">
                                      <p:cBhvr>
                                        <p:cTn id="36" dur="200" decel="100000" fill="hold"/>
                                        <p:tgtEl>
                                          <p:spTgt spid="47"/>
                                        </p:tgtEl>
                                        <p:attrNameLst>
                                          <p:attrName>ppt_x</p:attrName>
                                        </p:attrNameLst>
                                      </p:cBhvr>
                                      <p:tavLst>
                                        <p:tav tm="0">
                                          <p:val>
                                            <p:strVal val="#ppt_x+0.4"/>
                                          </p:val>
                                        </p:tav>
                                        <p:tav tm="100000">
                                          <p:val>
                                            <p:strVal val="#ppt_x-0.05"/>
                                          </p:val>
                                        </p:tav>
                                      </p:tavLst>
                                    </p:anim>
                                    <p:anim calcmode="lin" valueType="num">
                                      <p:cBhvr>
                                        <p:cTn id="37" dur="200" decel="100000" fill="hold"/>
                                        <p:tgtEl>
                                          <p:spTgt spid="47"/>
                                        </p:tgtEl>
                                        <p:attrNameLst>
                                          <p:attrName>ppt_y</p:attrName>
                                        </p:attrNameLst>
                                      </p:cBhvr>
                                      <p:tavLst>
                                        <p:tav tm="0">
                                          <p:val>
                                            <p:strVal val="#ppt_y-0.4"/>
                                          </p:val>
                                        </p:tav>
                                        <p:tav tm="100000">
                                          <p:val>
                                            <p:strVal val="#ppt_y+0.1"/>
                                          </p:val>
                                        </p:tav>
                                      </p:tavLst>
                                    </p:anim>
                                    <p:anim calcmode="lin" valueType="num">
                                      <p:cBhvr>
                                        <p:cTn id="38" dur="50" accel="100000" fill="hold">
                                          <p:stCondLst>
                                            <p:cond delay="200"/>
                                          </p:stCondLst>
                                        </p:cTn>
                                        <p:tgtEl>
                                          <p:spTgt spid="47"/>
                                        </p:tgtEl>
                                        <p:attrNameLst>
                                          <p:attrName>ppt_x</p:attrName>
                                        </p:attrNameLst>
                                      </p:cBhvr>
                                      <p:tavLst>
                                        <p:tav tm="0">
                                          <p:val>
                                            <p:strVal val="#ppt_x-0.05"/>
                                          </p:val>
                                        </p:tav>
                                        <p:tav tm="100000">
                                          <p:val>
                                            <p:strVal val="#ppt_x"/>
                                          </p:val>
                                        </p:tav>
                                      </p:tavLst>
                                    </p:anim>
                                    <p:anim calcmode="lin" valueType="num">
                                      <p:cBhvr>
                                        <p:cTn id="39" dur="50" accel="100000" fill="hold">
                                          <p:stCondLst>
                                            <p:cond delay="200"/>
                                          </p:stCondLst>
                                        </p:cTn>
                                        <p:tgtEl>
                                          <p:spTgt spid="47"/>
                                        </p:tgtEl>
                                        <p:attrNameLst>
                                          <p:attrName>ppt_y</p:attrName>
                                        </p:attrNameLst>
                                      </p:cBhvr>
                                      <p:tavLst>
                                        <p:tav tm="0">
                                          <p:val>
                                            <p:strVal val="#ppt_y+0.1"/>
                                          </p:val>
                                        </p:tav>
                                        <p:tav tm="100000">
                                          <p:val>
                                            <p:strVal val="#ppt_y"/>
                                          </p:val>
                                        </p:tav>
                                      </p:tavLst>
                                    </p:anim>
                                  </p:childTnLst>
                                </p:cTn>
                              </p:par>
                            </p:childTnLst>
                          </p:cTn>
                        </p:par>
                        <p:par>
                          <p:cTn id="40" fill="hold">
                            <p:stCondLst>
                              <p:cond delay="1000"/>
                            </p:stCondLst>
                            <p:childTnLst>
                              <p:par>
                                <p:cTn id="41" presetID="30" presetClass="entr" presetSubtype="0" fill="hold"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200" decel="100000"/>
                                        <p:tgtEl>
                                          <p:spTgt spid="63"/>
                                        </p:tgtEl>
                                      </p:cBhvr>
                                    </p:animEffect>
                                    <p:anim calcmode="lin" valueType="num">
                                      <p:cBhvr>
                                        <p:cTn id="44" dur="200" decel="100000" fill="hold"/>
                                        <p:tgtEl>
                                          <p:spTgt spid="63"/>
                                        </p:tgtEl>
                                        <p:attrNameLst>
                                          <p:attrName>style.rotation</p:attrName>
                                        </p:attrNameLst>
                                      </p:cBhvr>
                                      <p:tavLst>
                                        <p:tav tm="0">
                                          <p:val>
                                            <p:fltVal val="-90"/>
                                          </p:val>
                                        </p:tav>
                                        <p:tav tm="100000">
                                          <p:val>
                                            <p:fltVal val="0"/>
                                          </p:val>
                                        </p:tav>
                                      </p:tavLst>
                                    </p:anim>
                                    <p:anim calcmode="lin" valueType="num">
                                      <p:cBhvr>
                                        <p:cTn id="45" dur="200" decel="100000" fill="hold"/>
                                        <p:tgtEl>
                                          <p:spTgt spid="63"/>
                                        </p:tgtEl>
                                        <p:attrNameLst>
                                          <p:attrName>ppt_x</p:attrName>
                                        </p:attrNameLst>
                                      </p:cBhvr>
                                      <p:tavLst>
                                        <p:tav tm="0">
                                          <p:val>
                                            <p:strVal val="#ppt_x+0.4"/>
                                          </p:val>
                                        </p:tav>
                                        <p:tav tm="100000">
                                          <p:val>
                                            <p:strVal val="#ppt_x-0.05"/>
                                          </p:val>
                                        </p:tav>
                                      </p:tavLst>
                                    </p:anim>
                                    <p:anim calcmode="lin" valueType="num">
                                      <p:cBhvr>
                                        <p:cTn id="46" dur="200" decel="100000" fill="hold"/>
                                        <p:tgtEl>
                                          <p:spTgt spid="63"/>
                                        </p:tgtEl>
                                        <p:attrNameLst>
                                          <p:attrName>ppt_y</p:attrName>
                                        </p:attrNameLst>
                                      </p:cBhvr>
                                      <p:tavLst>
                                        <p:tav tm="0">
                                          <p:val>
                                            <p:strVal val="#ppt_y-0.4"/>
                                          </p:val>
                                        </p:tav>
                                        <p:tav tm="100000">
                                          <p:val>
                                            <p:strVal val="#ppt_y+0.1"/>
                                          </p:val>
                                        </p:tav>
                                      </p:tavLst>
                                    </p:anim>
                                    <p:anim calcmode="lin" valueType="num">
                                      <p:cBhvr>
                                        <p:cTn id="47" dur="50" accel="100000" fill="hold">
                                          <p:stCondLst>
                                            <p:cond delay="200"/>
                                          </p:stCondLst>
                                        </p:cTn>
                                        <p:tgtEl>
                                          <p:spTgt spid="63"/>
                                        </p:tgtEl>
                                        <p:attrNameLst>
                                          <p:attrName>ppt_x</p:attrName>
                                        </p:attrNameLst>
                                      </p:cBhvr>
                                      <p:tavLst>
                                        <p:tav tm="0">
                                          <p:val>
                                            <p:strVal val="#ppt_x-0.05"/>
                                          </p:val>
                                        </p:tav>
                                        <p:tav tm="100000">
                                          <p:val>
                                            <p:strVal val="#ppt_x"/>
                                          </p:val>
                                        </p:tav>
                                      </p:tavLst>
                                    </p:anim>
                                    <p:anim calcmode="lin" valueType="num">
                                      <p:cBhvr>
                                        <p:cTn id="48" dur="50" accel="100000" fill="hold">
                                          <p:stCondLst>
                                            <p:cond delay="200"/>
                                          </p:stCondLst>
                                        </p:cTn>
                                        <p:tgtEl>
                                          <p:spTgt spid="63"/>
                                        </p:tgtEl>
                                        <p:attrNameLst>
                                          <p:attrName>ppt_y</p:attrName>
                                        </p:attrNameLst>
                                      </p:cBhvr>
                                      <p:tavLst>
                                        <p:tav tm="0">
                                          <p:val>
                                            <p:strVal val="#ppt_y+0.1"/>
                                          </p:val>
                                        </p:tav>
                                        <p:tav tm="100000">
                                          <p:val>
                                            <p:strVal val="#ppt_y"/>
                                          </p:val>
                                        </p:tav>
                                      </p:tavLst>
                                    </p:anim>
                                  </p:childTnLst>
                                </p:cTn>
                              </p:par>
                            </p:childTnLst>
                          </p:cTn>
                        </p:par>
                        <p:par>
                          <p:cTn id="49" fill="hold">
                            <p:stCondLst>
                              <p:cond delay="1250"/>
                            </p:stCondLst>
                            <p:childTnLst>
                              <p:par>
                                <p:cTn id="50" presetID="30" presetClass="entr" presetSubtype="0" fill="hold"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200" decel="100000"/>
                                        <p:tgtEl>
                                          <p:spTgt spid="48"/>
                                        </p:tgtEl>
                                      </p:cBhvr>
                                    </p:animEffect>
                                    <p:anim calcmode="lin" valueType="num">
                                      <p:cBhvr>
                                        <p:cTn id="53" dur="200" decel="100000" fill="hold"/>
                                        <p:tgtEl>
                                          <p:spTgt spid="48"/>
                                        </p:tgtEl>
                                        <p:attrNameLst>
                                          <p:attrName>style.rotation</p:attrName>
                                        </p:attrNameLst>
                                      </p:cBhvr>
                                      <p:tavLst>
                                        <p:tav tm="0">
                                          <p:val>
                                            <p:fltVal val="-90"/>
                                          </p:val>
                                        </p:tav>
                                        <p:tav tm="100000">
                                          <p:val>
                                            <p:fltVal val="0"/>
                                          </p:val>
                                        </p:tav>
                                      </p:tavLst>
                                    </p:anim>
                                    <p:anim calcmode="lin" valueType="num">
                                      <p:cBhvr>
                                        <p:cTn id="54" dur="200" decel="100000" fill="hold"/>
                                        <p:tgtEl>
                                          <p:spTgt spid="48"/>
                                        </p:tgtEl>
                                        <p:attrNameLst>
                                          <p:attrName>ppt_x</p:attrName>
                                        </p:attrNameLst>
                                      </p:cBhvr>
                                      <p:tavLst>
                                        <p:tav tm="0">
                                          <p:val>
                                            <p:strVal val="#ppt_x+0.4"/>
                                          </p:val>
                                        </p:tav>
                                        <p:tav tm="100000">
                                          <p:val>
                                            <p:strVal val="#ppt_x-0.05"/>
                                          </p:val>
                                        </p:tav>
                                      </p:tavLst>
                                    </p:anim>
                                    <p:anim calcmode="lin" valueType="num">
                                      <p:cBhvr>
                                        <p:cTn id="55" dur="200" decel="100000" fill="hold"/>
                                        <p:tgtEl>
                                          <p:spTgt spid="48"/>
                                        </p:tgtEl>
                                        <p:attrNameLst>
                                          <p:attrName>ppt_y</p:attrName>
                                        </p:attrNameLst>
                                      </p:cBhvr>
                                      <p:tavLst>
                                        <p:tav tm="0">
                                          <p:val>
                                            <p:strVal val="#ppt_y-0.4"/>
                                          </p:val>
                                        </p:tav>
                                        <p:tav tm="100000">
                                          <p:val>
                                            <p:strVal val="#ppt_y+0.1"/>
                                          </p:val>
                                        </p:tav>
                                      </p:tavLst>
                                    </p:anim>
                                    <p:anim calcmode="lin" valueType="num">
                                      <p:cBhvr>
                                        <p:cTn id="56" dur="50" accel="100000" fill="hold">
                                          <p:stCondLst>
                                            <p:cond delay="200"/>
                                          </p:stCondLst>
                                        </p:cTn>
                                        <p:tgtEl>
                                          <p:spTgt spid="48"/>
                                        </p:tgtEl>
                                        <p:attrNameLst>
                                          <p:attrName>ppt_x</p:attrName>
                                        </p:attrNameLst>
                                      </p:cBhvr>
                                      <p:tavLst>
                                        <p:tav tm="0">
                                          <p:val>
                                            <p:strVal val="#ppt_x-0.05"/>
                                          </p:val>
                                        </p:tav>
                                        <p:tav tm="100000">
                                          <p:val>
                                            <p:strVal val="#ppt_x"/>
                                          </p:val>
                                        </p:tav>
                                      </p:tavLst>
                                    </p:anim>
                                    <p:anim calcmode="lin" valueType="num">
                                      <p:cBhvr>
                                        <p:cTn id="57" dur="50" accel="100000" fill="hold">
                                          <p:stCondLst>
                                            <p:cond delay="200"/>
                                          </p:stCondLst>
                                        </p:cTn>
                                        <p:tgtEl>
                                          <p:spTgt spid="48"/>
                                        </p:tgtEl>
                                        <p:attrNameLst>
                                          <p:attrName>ppt_y</p:attrName>
                                        </p:attrNameLst>
                                      </p:cBhvr>
                                      <p:tavLst>
                                        <p:tav tm="0">
                                          <p:val>
                                            <p:strVal val="#ppt_y+0.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30" presetClass="entr" presetSubtype="0" fill="hold"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200" decel="100000"/>
                                        <p:tgtEl>
                                          <p:spTgt spid="49"/>
                                        </p:tgtEl>
                                      </p:cBhvr>
                                    </p:animEffect>
                                    <p:anim calcmode="lin" valueType="num">
                                      <p:cBhvr>
                                        <p:cTn id="63" dur="200" decel="100000" fill="hold"/>
                                        <p:tgtEl>
                                          <p:spTgt spid="49"/>
                                        </p:tgtEl>
                                        <p:attrNameLst>
                                          <p:attrName>style.rotation</p:attrName>
                                        </p:attrNameLst>
                                      </p:cBhvr>
                                      <p:tavLst>
                                        <p:tav tm="0">
                                          <p:val>
                                            <p:fltVal val="-90"/>
                                          </p:val>
                                        </p:tav>
                                        <p:tav tm="100000">
                                          <p:val>
                                            <p:fltVal val="0"/>
                                          </p:val>
                                        </p:tav>
                                      </p:tavLst>
                                    </p:anim>
                                    <p:anim calcmode="lin" valueType="num">
                                      <p:cBhvr>
                                        <p:cTn id="64" dur="200" decel="100000" fill="hold"/>
                                        <p:tgtEl>
                                          <p:spTgt spid="49"/>
                                        </p:tgtEl>
                                        <p:attrNameLst>
                                          <p:attrName>ppt_x</p:attrName>
                                        </p:attrNameLst>
                                      </p:cBhvr>
                                      <p:tavLst>
                                        <p:tav tm="0">
                                          <p:val>
                                            <p:strVal val="#ppt_x+0.4"/>
                                          </p:val>
                                        </p:tav>
                                        <p:tav tm="100000">
                                          <p:val>
                                            <p:strVal val="#ppt_x-0.05"/>
                                          </p:val>
                                        </p:tav>
                                      </p:tavLst>
                                    </p:anim>
                                    <p:anim calcmode="lin" valueType="num">
                                      <p:cBhvr>
                                        <p:cTn id="65" dur="200" decel="100000" fill="hold"/>
                                        <p:tgtEl>
                                          <p:spTgt spid="49"/>
                                        </p:tgtEl>
                                        <p:attrNameLst>
                                          <p:attrName>ppt_y</p:attrName>
                                        </p:attrNameLst>
                                      </p:cBhvr>
                                      <p:tavLst>
                                        <p:tav tm="0">
                                          <p:val>
                                            <p:strVal val="#ppt_y-0.4"/>
                                          </p:val>
                                        </p:tav>
                                        <p:tav tm="100000">
                                          <p:val>
                                            <p:strVal val="#ppt_y+0.1"/>
                                          </p:val>
                                        </p:tav>
                                      </p:tavLst>
                                    </p:anim>
                                    <p:anim calcmode="lin" valueType="num">
                                      <p:cBhvr>
                                        <p:cTn id="66" dur="50" accel="100000" fill="hold">
                                          <p:stCondLst>
                                            <p:cond delay="200"/>
                                          </p:stCondLst>
                                        </p:cTn>
                                        <p:tgtEl>
                                          <p:spTgt spid="49"/>
                                        </p:tgtEl>
                                        <p:attrNameLst>
                                          <p:attrName>ppt_x</p:attrName>
                                        </p:attrNameLst>
                                      </p:cBhvr>
                                      <p:tavLst>
                                        <p:tav tm="0">
                                          <p:val>
                                            <p:strVal val="#ppt_x-0.05"/>
                                          </p:val>
                                        </p:tav>
                                        <p:tav tm="100000">
                                          <p:val>
                                            <p:strVal val="#ppt_x"/>
                                          </p:val>
                                        </p:tav>
                                      </p:tavLst>
                                    </p:anim>
                                    <p:anim calcmode="lin" valueType="num">
                                      <p:cBhvr>
                                        <p:cTn id="67" dur="50" accel="100000" fill="hold">
                                          <p:stCondLst>
                                            <p:cond delay="200"/>
                                          </p:stCondLst>
                                        </p:cTn>
                                        <p:tgtEl>
                                          <p:spTgt spid="49"/>
                                        </p:tgtEl>
                                        <p:attrNameLst>
                                          <p:attrName>ppt_y</p:attrName>
                                        </p:attrNameLst>
                                      </p:cBhvr>
                                      <p:tavLst>
                                        <p:tav tm="0">
                                          <p:val>
                                            <p:strVal val="#ppt_y+0.1"/>
                                          </p:val>
                                        </p:tav>
                                        <p:tav tm="100000">
                                          <p:val>
                                            <p:strVal val="#ppt_y"/>
                                          </p:val>
                                        </p:tav>
                                      </p:tavLst>
                                    </p:anim>
                                  </p:childTnLst>
                                </p:cTn>
                              </p:par>
                            </p:childTnLst>
                          </p:cTn>
                        </p:par>
                        <p:par>
                          <p:cTn id="68" fill="hold">
                            <p:stCondLst>
                              <p:cond delay="250"/>
                            </p:stCondLst>
                            <p:childTnLst>
                              <p:par>
                                <p:cTn id="69" presetID="30" presetClass="entr" presetSubtype="0"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200" decel="100000"/>
                                        <p:tgtEl>
                                          <p:spTgt spid="50"/>
                                        </p:tgtEl>
                                      </p:cBhvr>
                                    </p:animEffect>
                                    <p:anim calcmode="lin" valueType="num">
                                      <p:cBhvr>
                                        <p:cTn id="72" dur="200" decel="100000" fill="hold"/>
                                        <p:tgtEl>
                                          <p:spTgt spid="50"/>
                                        </p:tgtEl>
                                        <p:attrNameLst>
                                          <p:attrName>style.rotation</p:attrName>
                                        </p:attrNameLst>
                                      </p:cBhvr>
                                      <p:tavLst>
                                        <p:tav tm="0">
                                          <p:val>
                                            <p:fltVal val="-90"/>
                                          </p:val>
                                        </p:tav>
                                        <p:tav tm="100000">
                                          <p:val>
                                            <p:fltVal val="0"/>
                                          </p:val>
                                        </p:tav>
                                      </p:tavLst>
                                    </p:anim>
                                    <p:anim calcmode="lin" valueType="num">
                                      <p:cBhvr>
                                        <p:cTn id="73" dur="200" decel="100000" fill="hold"/>
                                        <p:tgtEl>
                                          <p:spTgt spid="50"/>
                                        </p:tgtEl>
                                        <p:attrNameLst>
                                          <p:attrName>ppt_x</p:attrName>
                                        </p:attrNameLst>
                                      </p:cBhvr>
                                      <p:tavLst>
                                        <p:tav tm="0">
                                          <p:val>
                                            <p:strVal val="#ppt_x+0.4"/>
                                          </p:val>
                                        </p:tav>
                                        <p:tav tm="100000">
                                          <p:val>
                                            <p:strVal val="#ppt_x-0.05"/>
                                          </p:val>
                                        </p:tav>
                                      </p:tavLst>
                                    </p:anim>
                                    <p:anim calcmode="lin" valueType="num">
                                      <p:cBhvr>
                                        <p:cTn id="74" dur="200" decel="100000" fill="hold"/>
                                        <p:tgtEl>
                                          <p:spTgt spid="50"/>
                                        </p:tgtEl>
                                        <p:attrNameLst>
                                          <p:attrName>ppt_y</p:attrName>
                                        </p:attrNameLst>
                                      </p:cBhvr>
                                      <p:tavLst>
                                        <p:tav tm="0">
                                          <p:val>
                                            <p:strVal val="#ppt_y-0.4"/>
                                          </p:val>
                                        </p:tav>
                                        <p:tav tm="100000">
                                          <p:val>
                                            <p:strVal val="#ppt_y+0.1"/>
                                          </p:val>
                                        </p:tav>
                                      </p:tavLst>
                                    </p:anim>
                                    <p:anim calcmode="lin" valueType="num">
                                      <p:cBhvr>
                                        <p:cTn id="75" dur="50" accel="100000" fill="hold">
                                          <p:stCondLst>
                                            <p:cond delay="200"/>
                                          </p:stCondLst>
                                        </p:cTn>
                                        <p:tgtEl>
                                          <p:spTgt spid="50"/>
                                        </p:tgtEl>
                                        <p:attrNameLst>
                                          <p:attrName>ppt_x</p:attrName>
                                        </p:attrNameLst>
                                      </p:cBhvr>
                                      <p:tavLst>
                                        <p:tav tm="0">
                                          <p:val>
                                            <p:strVal val="#ppt_x-0.05"/>
                                          </p:val>
                                        </p:tav>
                                        <p:tav tm="100000">
                                          <p:val>
                                            <p:strVal val="#ppt_x"/>
                                          </p:val>
                                        </p:tav>
                                      </p:tavLst>
                                    </p:anim>
                                    <p:anim calcmode="lin" valueType="num">
                                      <p:cBhvr>
                                        <p:cTn id="76" dur="50" accel="100000" fill="hold">
                                          <p:stCondLst>
                                            <p:cond delay="200"/>
                                          </p:stCondLst>
                                        </p:cTn>
                                        <p:tgtEl>
                                          <p:spTgt spid="50"/>
                                        </p:tgtEl>
                                        <p:attrNameLst>
                                          <p:attrName>ppt_y</p:attrName>
                                        </p:attrNameLst>
                                      </p:cBhvr>
                                      <p:tavLst>
                                        <p:tav tm="0">
                                          <p:val>
                                            <p:strVal val="#ppt_y+0.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30" presetClass="entr" presetSubtype="0" fill="hold"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00" decel="100000"/>
                                        <p:tgtEl>
                                          <p:spTgt spid="51"/>
                                        </p:tgtEl>
                                      </p:cBhvr>
                                    </p:animEffect>
                                    <p:anim calcmode="lin" valueType="num">
                                      <p:cBhvr>
                                        <p:cTn id="82" dur="200" decel="100000" fill="hold"/>
                                        <p:tgtEl>
                                          <p:spTgt spid="51"/>
                                        </p:tgtEl>
                                        <p:attrNameLst>
                                          <p:attrName>style.rotation</p:attrName>
                                        </p:attrNameLst>
                                      </p:cBhvr>
                                      <p:tavLst>
                                        <p:tav tm="0">
                                          <p:val>
                                            <p:fltVal val="-90"/>
                                          </p:val>
                                        </p:tav>
                                        <p:tav tm="100000">
                                          <p:val>
                                            <p:fltVal val="0"/>
                                          </p:val>
                                        </p:tav>
                                      </p:tavLst>
                                    </p:anim>
                                    <p:anim calcmode="lin" valueType="num">
                                      <p:cBhvr>
                                        <p:cTn id="83" dur="200" decel="100000" fill="hold"/>
                                        <p:tgtEl>
                                          <p:spTgt spid="51"/>
                                        </p:tgtEl>
                                        <p:attrNameLst>
                                          <p:attrName>ppt_x</p:attrName>
                                        </p:attrNameLst>
                                      </p:cBhvr>
                                      <p:tavLst>
                                        <p:tav tm="0">
                                          <p:val>
                                            <p:strVal val="#ppt_x+0.4"/>
                                          </p:val>
                                        </p:tav>
                                        <p:tav tm="100000">
                                          <p:val>
                                            <p:strVal val="#ppt_x-0.05"/>
                                          </p:val>
                                        </p:tav>
                                      </p:tavLst>
                                    </p:anim>
                                    <p:anim calcmode="lin" valueType="num">
                                      <p:cBhvr>
                                        <p:cTn id="84" dur="200" decel="100000" fill="hold"/>
                                        <p:tgtEl>
                                          <p:spTgt spid="51"/>
                                        </p:tgtEl>
                                        <p:attrNameLst>
                                          <p:attrName>ppt_y</p:attrName>
                                        </p:attrNameLst>
                                      </p:cBhvr>
                                      <p:tavLst>
                                        <p:tav tm="0">
                                          <p:val>
                                            <p:strVal val="#ppt_y-0.4"/>
                                          </p:val>
                                        </p:tav>
                                        <p:tav tm="100000">
                                          <p:val>
                                            <p:strVal val="#ppt_y+0.1"/>
                                          </p:val>
                                        </p:tav>
                                      </p:tavLst>
                                    </p:anim>
                                    <p:anim calcmode="lin" valueType="num">
                                      <p:cBhvr>
                                        <p:cTn id="85" dur="50" accel="100000" fill="hold">
                                          <p:stCondLst>
                                            <p:cond delay="200"/>
                                          </p:stCondLst>
                                        </p:cTn>
                                        <p:tgtEl>
                                          <p:spTgt spid="51"/>
                                        </p:tgtEl>
                                        <p:attrNameLst>
                                          <p:attrName>ppt_x</p:attrName>
                                        </p:attrNameLst>
                                      </p:cBhvr>
                                      <p:tavLst>
                                        <p:tav tm="0">
                                          <p:val>
                                            <p:strVal val="#ppt_x-0.05"/>
                                          </p:val>
                                        </p:tav>
                                        <p:tav tm="100000">
                                          <p:val>
                                            <p:strVal val="#ppt_x"/>
                                          </p:val>
                                        </p:tav>
                                      </p:tavLst>
                                    </p:anim>
                                    <p:anim calcmode="lin" valueType="num">
                                      <p:cBhvr>
                                        <p:cTn id="86" dur="50" accel="100000" fill="hold">
                                          <p:stCondLst>
                                            <p:cond delay="200"/>
                                          </p:stCondLst>
                                        </p:cTn>
                                        <p:tgtEl>
                                          <p:spTgt spid="51"/>
                                        </p:tgtEl>
                                        <p:attrNameLst>
                                          <p:attrName>ppt_y</p:attrName>
                                        </p:attrNameLst>
                                      </p:cBhvr>
                                      <p:tavLst>
                                        <p:tav tm="0">
                                          <p:val>
                                            <p:strVal val="#ppt_y+0.1"/>
                                          </p:val>
                                        </p:tav>
                                        <p:tav tm="100000">
                                          <p:val>
                                            <p:strVal val="#ppt_y"/>
                                          </p:val>
                                        </p:tav>
                                      </p:tavLst>
                                    </p:anim>
                                  </p:childTnLst>
                                </p:cTn>
                              </p:par>
                            </p:childTnLst>
                          </p:cTn>
                        </p:par>
                        <p:par>
                          <p:cTn id="87" fill="hold">
                            <p:stCondLst>
                              <p:cond delay="250"/>
                            </p:stCondLst>
                            <p:childTnLst>
                              <p:par>
                                <p:cTn id="88" presetID="30" presetClass="entr" presetSubtype="0" fill="hold" nodeType="after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fade">
                                      <p:cBhvr>
                                        <p:cTn id="90" dur="200" decel="100000"/>
                                        <p:tgtEl>
                                          <p:spTgt spid="52"/>
                                        </p:tgtEl>
                                      </p:cBhvr>
                                    </p:animEffect>
                                    <p:anim calcmode="lin" valueType="num">
                                      <p:cBhvr>
                                        <p:cTn id="91" dur="200" decel="100000" fill="hold"/>
                                        <p:tgtEl>
                                          <p:spTgt spid="52"/>
                                        </p:tgtEl>
                                        <p:attrNameLst>
                                          <p:attrName>style.rotation</p:attrName>
                                        </p:attrNameLst>
                                      </p:cBhvr>
                                      <p:tavLst>
                                        <p:tav tm="0">
                                          <p:val>
                                            <p:fltVal val="-90"/>
                                          </p:val>
                                        </p:tav>
                                        <p:tav tm="100000">
                                          <p:val>
                                            <p:fltVal val="0"/>
                                          </p:val>
                                        </p:tav>
                                      </p:tavLst>
                                    </p:anim>
                                    <p:anim calcmode="lin" valueType="num">
                                      <p:cBhvr>
                                        <p:cTn id="92" dur="200" decel="100000" fill="hold"/>
                                        <p:tgtEl>
                                          <p:spTgt spid="52"/>
                                        </p:tgtEl>
                                        <p:attrNameLst>
                                          <p:attrName>ppt_x</p:attrName>
                                        </p:attrNameLst>
                                      </p:cBhvr>
                                      <p:tavLst>
                                        <p:tav tm="0">
                                          <p:val>
                                            <p:strVal val="#ppt_x+0.4"/>
                                          </p:val>
                                        </p:tav>
                                        <p:tav tm="100000">
                                          <p:val>
                                            <p:strVal val="#ppt_x-0.05"/>
                                          </p:val>
                                        </p:tav>
                                      </p:tavLst>
                                    </p:anim>
                                    <p:anim calcmode="lin" valueType="num">
                                      <p:cBhvr>
                                        <p:cTn id="93" dur="200" decel="100000" fill="hold"/>
                                        <p:tgtEl>
                                          <p:spTgt spid="52"/>
                                        </p:tgtEl>
                                        <p:attrNameLst>
                                          <p:attrName>ppt_y</p:attrName>
                                        </p:attrNameLst>
                                      </p:cBhvr>
                                      <p:tavLst>
                                        <p:tav tm="0">
                                          <p:val>
                                            <p:strVal val="#ppt_y-0.4"/>
                                          </p:val>
                                        </p:tav>
                                        <p:tav tm="100000">
                                          <p:val>
                                            <p:strVal val="#ppt_y+0.1"/>
                                          </p:val>
                                        </p:tav>
                                      </p:tavLst>
                                    </p:anim>
                                    <p:anim calcmode="lin" valueType="num">
                                      <p:cBhvr>
                                        <p:cTn id="94" dur="50" accel="100000" fill="hold">
                                          <p:stCondLst>
                                            <p:cond delay="200"/>
                                          </p:stCondLst>
                                        </p:cTn>
                                        <p:tgtEl>
                                          <p:spTgt spid="52"/>
                                        </p:tgtEl>
                                        <p:attrNameLst>
                                          <p:attrName>ppt_x</p:attrName>
                                        </p:attrNameLst>
                                      </p:cBhvr>
                                      <p:tavLst>
                                        <p:tav tm="0">
                                          <p:val>
                                            <p:strVal val="#ppt_x-0.05"/>
                                          </p:val>
                                        </p:tav>
                                        <p:tav tm="100000">
                                          <p:val>
                                            <p:strVal val="#ppt_x"/>
                                          </p:val>
                                        </p:tav>
                                      </p:tavLst>
                                    </p:anim>
                                    <p:anim calcmode="lin" valueType="num">
                                      <p:cBhvr>
                                        <p:cTn id="95" dur="50" accel="100000" fill="hold">
                                          <p:stCondLst>
                                            <p:cond delay="200"/>
                                          </p:stCondLst>
                                        </p:cTn>
                                        <p:tgtEl>
                                          <p:spTgt spid="52"/>
                                        </p:tgtEl>
                                        <p:attrNameLst>
                                          <p:attrName>ppt_y</p:attrName>
                                        </p:attrNameLst>
                                      </p:cBhvr>
                                      <p:tavLst>
                                        <p:tav tm="0">
                                          <p:val>
                                            <p:strVal val="#ppt_y+0.1"/>
                                          </p:val>
                                        </p:tav>
                                        <p:tav tm="100000">
                                          <p:val>
                                            <p:strVal val="#ppt_y"/>
                                          </p:val>
                                        </p:tav>
                                      </p:tavLst>
                                    </p:anim>
                                  </p:childTnLst>
                                </p:cTn>
                              </p:par>
                            </p:childTnLst>
                          </p:cTn>
                        </p:par>
                        <p:par>
                          <p:cTn id="96" fill="hold">
                            <p:stCondLst>
                              <p:cond delay="500"/>
                            </p:stCondLst>
                            <p:childTnLst>
                              <p:par>
                                <p:cTn id="97" presetID="30" presetClass="entr" presetSubtype="0" fill="hold" nodeType="afterEffect">
                                  <p:stCondLst>
                                    <p:cond delay="0"/>
                                  </p:stCondLst>
                                  <p:childTnLst>
                                    <p:set>
                                      <p:cBhvr>
                                        <p:cTn id="98" dur="1" fill="hold">
                                          <p:stCondLst>
                                            <p:cond delay="0"/>
                                          </p:stCondLst>
                                        </p:cTn>
                                        <p:tgtEl>
                                          <p:spTgt spid="53"/>
                                        </p:tgtEl>
                                        <p:attrNameLst>
                                          <p:attrName>style.visibility</p:attrName>
                                        </p:attrNameLst>
                                      </p:cBhvr>
                                      <p:to>
                                        <p:strVal val="visible"/>
                                      </p:to>
                                    </p:set>
                                    <p:animEffect transition="in" filter="fade">
                                      <p:cBhvr>
                                        <p:cTn id="99" dur="200" decel="100000"/>
                                        <p:tgtEl>
                                          <p:spTgt spid="53"/>
                                        </p:tgtEl>
                                      </p:cBhvr>
                                    </p:animEffect>
                                    <p:anim calcmode="lin" valueType="num">
                                      <p:cBhvr>
                                        <p:cTn id="100" dur="200" decel="100000" fill="hold"/>
                                        <p:tgtEl>
                                          <p:spTgt spid="53"/>
                                        </p:tgtEl>
                                        <p:attrNameLst>
                                          <p:attrName>style.rotation</p:attrName>
                                        </p:attrNameLst>
                                      </p:cBhvr>
                                      <p:tavLst>
                                        <p:tav tm="0">
                                          <p:val>
                                            <p:fltVal val="-90"/>
                                          </p:val>
                                        </p:tav>
                                        <p:tav tm="100000">
                                          <p:val>
                                            <p:fltVal val="0"/>
                                          </p:val>
                                        </p:tav>
                                      </p:tavLst>
                                    </p:anim>
                                    <p:anim calcmode="lin" valueType="num">
                                      <p:cBhvr>
                                        <p:cTn id="101" dur="200" decel="100000" fill="hold"/>
                                        <p:tgtEl>
                                          <p:spTgt spid="53"/>
                                        </p:tgtEl>
                                        <p:attrNameLst>
                                          <p:attrName>ppt_x</p:attrName>
                                        </p:attrNameLst>
                                      </p:cBhvr>
                                      <p:tavLst>
                                        <p:tav tm="0">
                                          <p:val>
                                            <p:strVal val="#ppt_x+0.4"/>
                                          </p:val>
                                        </p:tav>
                                        <p:tav tm="100000">
                                          <p:val>
                                            <p:strVal val="#ppt_x-0.05"/>
                                          </p:val>
                                        </p:tav>
                                      </p:tavLst>
                                    </p:anim>
                                    <p:anim calcmode="lin" valueType="num">
                                      <p:cBhvr>
                                        <p:cTn id="102" dur="200" decel="100000" fill="hold"/>
                                        <p:tgtEl>
                                          <p:spTgt spid="53"/>
                                        </p:tgtEl>
                                        <p:attrNameLst>
                                          <p:attrName>ppt_y</p:attrName>
                                        </p:attrNameLst>
                                      </p:cBhvr>
                                      <p:tavLst>
                                        <p:tav tm="0">
                                          <p:val>
                                            <p:strVal val="#ppt_y-0.4"/>
                                          </p:val>
                                        </p:tav>
                                        <p:tav tm="100000">
                                          <p:val>
                                            <p:strVal val="#ppt_y+0.1"/>
                                          </p:val>
                                        </p:tav>
                                      </p:tavLst>
                                    </p:anim>
                                    <p:anim calcmode="lin" valueType="num">
                                      <p:cBhvr>
                                        <p:cTn id="103" dur="50" accel="100000" fill="hold">
                                          <p:stCondLst>
                                            <p:cond delay="200"/>
                                          </p:stCondLst>
                                        </p:cTn>
                                        <p:tgtEl>
                                          <p:spTgt spid="53"/>
                                        </p:tgtEl>
                                        <p:attrNameLst>
                                          <p:attrName>ppt_x</p:attrName>
                                        </p:attrNameLst>
                                      </p:cBhvr>
                                      <p:tavLst>
                                        <p:tav tm="0">
                                          <p:val>
                                            <p:strVal val="#ppt_x-0.05"/>
                                          </p:val>
                                        </p:tav>
                                        <p:tav tm="100000">
                                          <p:val>
                                            <p:strVal val="#ppt_x"/>
                                          </p:val>
                                        </p:tav>
                                      </p:tavLst>
                                    </p:anim>
                                    <p:anim calcmode="lin" valueType="num">
                                      <p:cBhvr>
                                        <p:cTn id="104" dur="50" accel="100000" fill="hold">
                                          <p:stCondLst>
                                            <p:cond delay="200"/>
                                          </p:stCondLst>
                                        </p:cTn>
                                        <p:tgtEl>
                                          <p:spTgt spid="53"/>
                                        </p:tgtEl>
                                        <p:attrNameLst>
                                          <p:attrName>ppt_y</p:attrName>
                                        </p:attrNameLst>
                                      </p:cBhvr>
                                      <p:tavLst>
                                        <p:tav tm="0">
                                          <p:val>
                                            <p:strVal val="#ppt_y+0.1"/>
                                          </p:val>
                                        </p:tav>
                                        <p:tav tm="100000">
                                          <p:val>
                                            <p:strVal val="#ppt_y"/>
                                          </p:val>
                                        </p:tav>
                                      </p:tavLst>
                                    </p:anim>
                                  </p:childTnLst>
                                </p:cTn>
                              </p:par>
                            </p:childTnLst>
                          </p:cTn>
                        </p:par>
                        <p:par>
                          <p:cTn id="105" fill="hold">
                            <p:stCondLst>
                              <p:cond delay="750"/>
                            </p:stCondLst>
                            <p:childTnLst>
                              <p:par>
                                <p:cTn id="106" presetID="30" presetClass="entr" presetSubtype="0" fill="hold" nodeType="afterEffect">
                                  <p:stCondLst>
                                    <p:cond delay="0"/>
                                  </p:stCondLst>
                                  <p:childTnLst>
                                    <p:set>
                                      <p:cBhvr>
                                        <p:cTn id="107" dur="1" fill="hold">
                                          <p:stCondLst>
                                            <p:cond delay="0"/>
                                          </p:stCondLst>
                                        </p:cTn>
                                        <p:tgtEl>
                                          <p:spTgt spid="54"/>
                                        </p:tgtEl>
                                        <p:attrNameLst>
                                          <p:attrName>style.visibility</p:attrName>
                                        </p:attrNameLst>
                                      </p:cBhvr>
                                      <p:to>
                                        <p:strVal val="visible"/>
                                      </p:to>
                                    </p:set>
                                    <p:animEffect transition="in" filter="fade">
                                      <p:cBhvr>
                                        <p:cTn id="108" dur="200" decel="100000"/>
                                        <p:tgtEl>
                                          <p:spTgt spid="54"/>
                                        </p:tgtEl>
                                      </p:cBhvr>
                                    </p:animEffect>
                                    <p:anim calcmode="lin" valueType="num">
                                      <p:cBhvr>
                                        <p:cTn id="109" dur="200" decel="100000" fill="hold"/>
                                        <p:tgtEl>
                                          <p:spTgt spid="54"/>
                                        </p:tgtEl>
                                        <p:attrNameLst>
                                          <p:attrName>style.rotation</p:attrName>
                                        </p:attrNameLst>
                                      </p:cBhvr>
                                      <p:tavLst>
                                        <p:tav tm="0">
                                          <p:val>
                                            <p:fltVal val="-90"/>
                                          </p:val>
                                        </p:tav>
                                        <p:tav tm="100000">
                                          <p:val>
                                            <p:fltVal val="0"/>
                                          </p:val>
                                        </p:tav>
                                      </p:tavLst>
                                    </p:anim>
                                    <p:anim calcmode="lin" valueType="num">
                                      <p:cBhvr>
                                        <p:cTn id="110" dur="200" decel="100000" fill="hold"/>
                                        <p:tgtEl>
                                          <p:spTgt spid="54"/>
                                        </p:tgtEl>
                                        <p:attrNameLst>
                                          <p:attrName>ppt_x</p:attrName>
                                        </p:attrNameLst>
                                      </p:cBhvr>
                                      <p:tavLst>
                                        <p:tav tm="0">
                                          <p:val>
                                            <p:strVal val="#ppt_x+0.4"/>
                                          </p:val>
                                        </p:tav>
                                        <p:tav tm="100000">
                                          <p:val>
                                            <p:strVal val="#ppt_x-0.05"/>
                                          </p:val>
                                        </p:tav>
                                      </p:tavLst>
                                    </p:anim>
                                    <p:anim calcmode="lin" valueType="num">
                                      <p:cBhvr>
                                        <p:cTn id="111" dur="200" decel="100000" fill="hold"/>
                                        <p:tgtEl>
                                          <p:spTgt spid="54"/>
                                        </p:tgtEl>
                                        <p:attrNameLst>
                                          <p:attrName>ppt_y</p:attrName>
                                        </p:attrNameLst>
                                      </p:cBhvr>
                                      <p:tavLst>
                                        <p:tav tm="0">
                                          <p:val>
                                            <p:strVal val="#ppt_y-0.4"/>
                                          </p:val>
                                        </p:tav>
                                        <p:tav tm="100000">
                                          <p:val>
                                            <p:strVal val="#ppt_y+0.1"/>
                                          </p:val>
                                        </p:tav>
                                      </p:tavLst>
                                    </p:anim>
                                    <p:anim calcmode="lin" valueType="num">
                                      <p:cBhvr>
                                        <p:cTn id="112" dur="50" accel="100000" fill="hold">
                                          <p:stCondLst>
                                            <p:cond delay="200"/>
                                          </p:stCondLst>
                                        </p:cTn>
                                        <p:tgtEl>
                                          <p:spTgt spid="54"/>
                                        </p:tgtEl>
                                        <p:attrNameLst>
                                          <p:attrName>ppt_x</p:attrName>
                                        </p:attrNameLst>
                                      </p:cBhvr>
                                      <p:tavLst>
                                        <p:tav tm="0">
                                          <p:val>
                                            <p:strVal val="#ppt_x-0.05"/>
                                          </p:val>
                                        </p:tav>
                                        <p:tav tm="100000">
                                          <p:val>
                                            <p:strVal val="#ppt_x"/>
                                          </p:val>
                                        </p:tav>
                                      </p:tavLst>
                                    </p:anim>
                                    <p:anim calcmode="lin" valueType="num">
                                      <p:cBhvr>
                                        <p:cTn id="113" dur="50" accel="100000" fill="hold">
                                          <p:stCondLst>
                                            <p:cond delay="200"/>
                                          </p:stCondLst>
                                        </p:cTn>
                                        <p:tgtEl>
                                          <p:spTgt spid="54"/>
                                        </p:tgtEl>
                                        <p:attrNameLst>
                                          <p:attrName>ppt_y</p:attrName>
                                        </p:attrNameLst>
                                      </p:cBhvr>
                                      <p:tavLst>
                                        <p:tav tm="0">
                                          <p:val>
                                            <p:strVal val="#ppt_y+0.1"/>
                                          </p:val>
                                        </p:tav>
                                        <p:tav tm="100000">
                                          <p:val>
                                            <p:strVal val="#ppt_y"/>
                                          </p:val>
                                        </p:tav>
                                      </p:tavLst>
                                    </p:anim>
                                  </p:childTnLst>
                                </p:cTn>
                              </p:par>
                            </p:childTnLst>
                          </p:cTn>
                        </p:par>
                        <p:par>
                          <p:cTn id="114" fill="hold">
                            <p:stCondLst>
                              <p:cond delay="1000"/>
                            </p:stCondLst>
                            <p:childTnLst>
                              <p:par>
                                <p:cTn id="115" presetID="30" presetClass="entr" presetSubtype="0" fill="hold" nodeType="afterEffect">
                                  <p:stCondLst>
                                    <p:cond delay="0"/>
                                  </p:stCondLst>
                                  <p:childTnLst>
                                    <p:set>
                                      <p:cBhvr>
                                        <p:cTn id="116" dur="1" fill="hold">
                                          <p:stCondLst>
                                            <p:cond delay="0"/>
                                          </p:stCondLst>
                                        </p:cTn>
                                        <p:tgtEl>
                                          <p:spTgt spid="55"/>
                                        </p:tgtEl>
                                        <p:attrNameLst>
                                          <p:attrName>style.visibility</p:attrName>
                                        </p:attrNameLst>
                                      </p:cBhvr>
                                      <p:to>
                                        <p:strVal val="visible"/>
                                      </p:to>
                                    </p:set>
                                    <p:animEffect transition="in" filter="fade">
                                      <p:cBhvr>
                                        <p:cTn id="117" dur="200" decel="100000"/>
                                        <p:tgtEl>
                                          <p:spTgt spid="55"/>
                                        </p:tgtEl>
                                      </p:cBhvr>
                                    </p:animEffect>
                                    <p:anim calcmode="lin" valueType="num">
                                      <p:cBhvr>
                                        <p:cTn id="118" dur="200" decel="100000" fill="hold"/>
                                        <p:tgtEl>
                                          <p:spTgt spid="55"/>
                                        </p:tgtEl>
                                        <p:attrNameLst>
                                          <p:attrName>style.rotation</p:attrName>
                                        </p:attrNameLst>
                                      </p:cBhvr>
                                      <p:tavLst>
                                        <p:tav tm="0">
                                          <p:val>
                                            <p:fltVal val="-90"/>
                                          </p:val>
                                        </p:tav>
                                        <p:tav tm="100000">
                                          <p:val>
                                            <p:fltVal val="0"/>
                                          </p:val>
                                        </p:tav>
                                      </p:tavLst>
                                    </p:anim>
                                    <p:anim calcmode="lin" valueType="num">
                                      <p:cBhvr>
                                        <p:cTn id="119" dur="200" decel="100000" fill="hold"/>
                                        <p:tgtEl>
                                          <p:spTgt spid="55"/>
                                        </p:tgtEl>
                                        <p:attrNameLst>
                                          <p:attrName>ppt_x</p:attrName>
                                        </p:attrNameLst>
                                      </p:cBhvr>
                                      <p:tavLst>
                                        <p:tav tm="0">
                                          <p:val>
                                            <p:strVal val="#ppt_x+0.4"/>
                                          </p:val>
                                        </p:tav>
                                        <p:tav tm="100000">
                                          <p:val>
                                            <p:strVal val="#ppt_x-0.05"/>
                                          </p:val>
                                        </p:tav>
                                      </p:tavLst>
                                    </p:anim>
                                    <p:anim calcmode="lin" valueType="num">
                                      <p:cBhvr>
                                        <p:cTn id="120" dur="200" decel="100000" fill="hold"/>
                                        <p:tgtEl>
                                          <p:spTgt spid="55"/>
                                        </p:tgtEl>
                                        <p:attrNameLst>
                                          <p:attrName>ppt_y</p:attrName>
                                        </p:attrNameLst>
                                      </p:cBhvr>
                                      <p:tavLst>
                                        <p:tav tm="0">
                                          <p:val>
                                            <p:strVal val="#ppt_y-0.4"/>
                                          </p:val>
                                        </p:tav>
                                        <p:tav tm="100000">
                                          <p:val>
                                            <p:strVal val="#ppt_y+0.1"/>
                                          </p:val>
                                        </p:tav>
                                      </p:tavLst>
                                    </p:anim>
                                    <p:anim calcmode="lin" valueType="num">
                                      <p:cBhvr>
                                        <p:cTn id="121" dur="50" accel="100000" fill="hold">
                                          <p:stCondLst>
                                            <p:cond delay="200"/>
                                          </p:stCondLst>
                                        </p:cTn>
                                        <p:tgtEl>
                                          <p:spTgt spid="55"/>
                                        </p:tgtEl>
                                        <p:attrNameLst>
                                          <p:attrName>ppt_x</p:attrName>
                                        </p:attrNameLst>
                                      </p:cBhvr>
                                      <p:tavLst>
                                        <p:tav tm="0">
                                          <p:val>
                                            <p:strVal val="#ppt_x-0.05"/>
                                          </p:val>
                                        </p:tav>
                                        <p:tav tm="100000">
                                          <p:val>
                                            <p:strVal val="#ppt_x"/>
                                          </p:val>
                                        </p:tav>
                                      </p:tavLst>
                                    </p:anim>
                                    <p:anim calcmode="lin" valueType="num">
                                      <p:cBhvr>
                                        <p:cTn id="122" dur="50" accel="100000" fill="hold">
                                          <p:stCondLst>
                                            <p:cond delay="200"/>
                                          </p:stCondLst>
                                        </p:cTn>
                                        <p:tgtEl>
                                          <p:spTgt spid="55"/>
                                        </p:tgtEl>
                                        <p:attrNameLst>
                                          <p:attrName>ppt_y</p:attrName>
                                        </p:attrNameLst>
                                      </p:cBhvr>
                                      <p:tavLst>
                                        <p:tav tm="0">
                                          <p:val>
                                            <p:strVal val="#ppt_y+0.1"/>
                                          </p:val>
                                        </p:tav>
                                        <p:tav tm="100000">
                                          <p:val>
                                            <p:strVal val="#ppt_y"/>
                                          </p:val>
                                        </p:tav>
                                      </p:tavLst>
                                    </p:anim>
                                  </p:childTnLst>
                                </p:cTn>
                              </p:par>
                            </p:childTnLst>
                          </p:cTn>
                        </p:par>
                        <p:par>
                          <p:cTn id="123" fill="hold">
                            <p:stCondLst>
                              <p:cond delay="1250"/>
                            </p:stCondLst>
                            <p:childTnLst>
                              <p:par>
                                <p:cTn id="124" presetID="30" presetClass="entr" presetSubtype="0" fill="hold" nodeType="after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fade">
                                      <p:cBhvr>
                                        <p:cTn id="126" dur="200" decel="100000"/>
                                        <p:tgtEl>
                                          <p:spTgt spid="56"/>
                                        </p:tgtEl>
                                      </p:cBhvr>
                                    </p:animEffect>
                                    <p:anim calcmode="lin" valueType="num">
                                      <p:cBhvr>
                                        <p:cTn id="127" dur="200" decel="100000" fill="hold"/>
                                        <p:tgtEl>
                                          <p:spTgt spid="56"/>
                                        </p:tgtEl>
                                        <p:attrNameLst>
                                          <p:attrName>style.rotation</p:attrName>
                                        </p:attrNameLst>
                                      </p:cBhvr>
                                      <p:tavLst>
                                        <p:tav tm="0">
                                          <p:val>
                                            <p:fltVal val="-90"/>
                                          </p:val>
                                        </p:tav>
                                        <p:tav tm="100000">
                                          <p:val>
                                            <p:fltVal val="0"/>
                                          </p:val>
                                        </p:tav>
                                      </p:tavLst>
                                    </p:anim>
                                    <p:anim calcmode="lin" valueType="num">
                                      <p:cBhvr>
                                        <p:cTn id="128" dur="200" decel="100000" fill="hold"/>
                                        <p:tgtEl>
                                          <p:spTgt spid="56"/>
                                        </p:tgtEl>
                                        <p:attrNameLst>
                                          <p:attrName>ppt_x</p:attrName>
                                        </p:attrNameLst>
                                      </p:cBhvr>
                                      <p:tavLst>
                                        <p:tav tm="0">
                                          <p:val>
                                            <p:strVal val="#ppt_x+0.4"/>
                                          </p:val>
                                        </p:tav>
                                        <p:tav tm="100000">
                                          <p:val>
                                            <p:strVal val="#ppt_x-0.05"/>
                                          </p:val>
                                        </p:tav>
                                      </p:tavLst>
                                    </p:anim>
                                    <p:anim calcmode="lin" valueType="num">
                                      <p:cBhvr>
                                        <p:cTn id="129" dur="200" decel="100000" fill="hold"/>
                                        <p:tgtEl>
                                          <p:spTgt spid="56"/>
                                        </p:tgtEl>
                                        <p:attrNameLst>
                                          <p:attrName>ppt_y</p:attrName>
                                        </p:attrNameLst>
                                      </p:cBhvr>
                                      <p:tavLst>
                                        <p:tav tm="0">
                                          <p:val>
                                            <p:strVal val="#ppt_y-0.4"/>
                                          </p:val>
                                        </p:tav>
                                        <p:tav tm="100000">
                                          <p:val>
                                            <p:strVal val="#ppt_y+0.1"/>
                                          </p:val>
                                        </p:tav>
                                      </p:tavLst>
                                    </p:anim>
                                    <p:anim calcmode="lin" valueType="num">
                                      <p:cBhvr>
                                        <p:cTn id="130" dur="50" accel="100000" fill="hold">
                                          <p:stCondLst>
                                            <p:cond delay="200"/>
                                          </p:stCondLst>
                                        </p:cTn>
                                        <p:tgtEl>
                                          <p:spTgt spid="56"/>
                                        </p:tgtEl>
                                        <p:attrNameLst>
                                          <p:attrName>ppt_x</p:attrName>
                                        </p:attrNameLst>
                                      </p:cBhvr>
                                      <p:tavLst>
                                        <p:tav tm="0">
                                          <p:val>
                                            <p:strVal val="#ppt_x-0.05"/>
                                          </p:val>
                                        </p:tav>
                                        <p:tav tm="100000">
                                          <p:val>
                                            <p:strVal val="#ppt_x"/>
                                          </p:val>
                                        </p:tav>
                                      </p:tavLst>
                                    </p:anim>
                                    <p:anim calcmode="lin" valueType="num">
                                      <p:cBhvr>
                                        <p:cTn id="131" dur="50" accel="100000" fill="hold">
                                          <p:stCondLst>
                                            <p:cond delay="200"/>
                                          </p:stCondLst>
                                        </p:cTn>
                                        <p:tgtEl>
                                          <p:spTgt spid="56"/>
                                        </p:tgtEl>
                                        <p:attrNameLst>
                                          <p:attrName>ppt_y</p:attrName>
                                        </p:attrNameLst>
                                      </p:cBhvr>
                                      <p:tavLst>
                                        <p:tav tm="0">
                                          <p:val>
                                            <p:strVal val="#ppt_y+0.1"/>
                                          </p:val>
                                        </p:tav>
                                        <p:tav tm="100000">
                                          <p:val>
                                            <p:strVal val="#ppt_y"/>
                                          </p:val>
                                        </p:tav>
                                      </p:tavLst>
                                    </p:anim>
                                  </p:childTnLst>
                                </p:cTn>
                              </p:par>
                            </p:childTnLst>
                          </p:cTn>
                        </p:par>
                        <p:par>
                          <p:cTn id="132" fill="hold">
                            <p:stCondLst>
                              <p:cond delay="1500"/>
                            </p:stCondLst>
                            <p:childTnLst>
                              <p:par>
                                <p:cTn id="133" presetID="30" presetClass="entr" presetSubtype="0" fill="hold" nodeType="after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00" decel="100000"/>
                                        <p:tgtEl>
                                          <p:spTgt spid="57"/>
                                        </p:tgtEl>
                                      </p:cBhvr>
                                    </p:animEffect>
                                    <p:anim calcmode="lin" valueType="num">
                                      <p:cBhvr>
                                        <p:cTn id="136" dur="200" decel="100000" fill="hold"/>
                                        <p:tgtEl>
                                          <p:spTgt spid="57"/>
                                        </p:tgtEl>
                                        <p:attrNameLst>
                                          <p:attrName>style.rotation</p:attrName>
                                        </p:attrNameLst>
                                      </p:cBhvr>
                                      <p:tavLst>
                                        <p:tav tm="0">
                                          <p:val>
                                            <p:fltVal val="-90"/>
                                          </p:val>
                                        </p:tav>
                                        <p:tav tm="100000">
                                          <p:val>
                                            <p:fltVal val="0"/>
                                          </p:val>
                                        </p:tav>
                                      </p:tavLst>
                                    </p:anim>
                                    <p:anim calcmode="lin" valueType="num">
                                      <p:cBhvr>
                                        <p:cTn id="137" dur="200" decel="100000" fill="hold"/>
                                        <p:tgtEl>
                                          <p:spTgt spid="57"/>
                                        </p:tgtEl>
                                        <p:attrNameLst>
                                          <p:attrName>ppt_x</p:attrName>
                                        </p:attrNameLst>
                                      </p:cBhvr>
                                      <p:tavLst>
                                        <p:tav tm="0">
                                          <p:val>
                                            <p:strVal val="#ppt_x+0.4"/>
                                          </p:val>
                                        </p:tav>
                                        <p:tav tm="100000">
                                          <p:val>
                                            <p:strVal val="#ppt_x-0.05"/>
                                          </p:val>
                                        </p:tav>
                                      </p:tavLst>
                                    </p:anim>
                                    <p:anim calcmode="lin" valueType="num">
                                      <p:cBhvr>
                                        <p:cTn id="138" dur="200" decel="100000" fill="hold"/>
                                        <p:tgtEl>
                                          <p:spTgt spid="57"/>
                                        </p:tgtEl>
                                        <p:attrNameLst>
                                          <p:attrName>ppt_y</p:attrName>
                                        </p:attrNameLst>
                                      </p:cBhvr>
                                      <p:tavLst>
                                        <p:tav tm="0">
                                          <p:val>
                                            <p:strVal val="#ppt_y-0.4"/>
                                          </p:val>
                                        </p:tav>
                                        <p:tav tm="100000">
                                          <p:val>
                                            <p:strVal val="#ppt_y+0.1"/>
                                          </p:val>
                                        </p:tav>
                                      </p:tavLst>
                                    </p:anim>
                                    <p:anim calcmode="lin" valueType="num">
                                      <p:cBhvr>
                                        <p:cTn id="139" dur="50" accel="100000" fill="hold">
                                          <p:stCondLst>
                                            <p:cond delay="200"/>
                                          </p:stCondLst>
                                        </p:cTn>
                                        <p:tgtEl>
                                          <p:spTgt spid="57"/>
                                        </p:tgtEl>
                                        <p:attrNameLst>
                                          <p:attrName>ppt_x</p:attrName>
                                        </p:attrNameLst>
                                      </p:cBhvr>
                                      <p:tavLst>
                                        <p:tav tm="0">
                                          <p:val>
                                            <p:strVal val="#ppt_x-0.05"/>
                                          </p:val>
                                        </p:tav>
                                        <p:tav tm="100000">
                                          <p:val>
                                            <p:strVal val="#ppt_x"/>
                                          </p:val>
                                        </p:tav>
                                      </p:tavLst>
                                    </p:anim>
                                    <p:anim calcmode="lin" valueType="num">
                                      <p:cBhvr>
                                        <p:cTn id="140" dur="50" accel="100000" fill="hold">
                                          <p:stCondLst>
                                            <p:cond delay="200"/>
                                          </p:stCondLst>
                                        </p:cTn>
                                        <p:tgtEl>
                                          <p:spTgt spid="57"/>
                                        </p:tgtEl>
                                        <p:attrNameLst>
                                          <p:attrName>ppt_y</p:attrName>
                                        </p:attrNameLst>
                                      </p:cBhvr>
                                      <p:tavLst>
                                        <p:tav tm="0">
                                          <p:val>
                                            <p:strVal val="#ppt_y+0.1"/>
                                          </p:val>
                                        </p:tav>
                                        <p:tav tm="100000">
                                          <p:val>
                                            <p:strVal val="#ppt_y"/>
                                          </p:val>
                                        </p:tav>
                                      </p:tavLst>
                                    </p:anim>
                                  </p:childTnLst>
                                </p:cTn>
                              </p:par>
                            </p:childTnLst>
                          </p:cTn>
                        </p:par>
                        <p:par>
                          <p:cTn id="141" fill="hold">
                            <p:stCondLst>
                              <p:cond delay="1750"/>
                            </p:stCondLst>
                            <p:childTnLst>
                              <p:par>
                                <p:cTn id="142" presetID="30" presetClass="entr" presetSubtype="0"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200" decel="100000"/>
                                        <p:tgtEl>
                                          <p:spTgt spid="58"/>
                                        </p:tgtEl>
                                      </p:cBhvr>
                                    </p:animEffect>
                                    <p:anim calcmode="lin" valueType="num">
                                      <p:cBhvr>
                                        <p:cTn id="145" dur="200" decel="100000" fill="hold"/>
                                        <p:tgtEl>
                                          <p:spTgt spid="58"/>
                                        </p:tgtEl>
                                        <p:attrNameLst>
                                          <p:attrName>style.rotation</p:attrName>
                                        </p:attrNameLst>
                                      </p:cBhvr>
                                      <p:tavLst>
                                        <p:tav tm="0">
                                          <p:val>
                                            <p:fltVal val="-90"/>
                                          </p:val>
                                        </p:tav>
                                        <p:tav tm="100000">
                                          <p:val>
                                            <p:fltVal val="0"/>
                                          </p:val>
                                        </p:tav>
                                      </p:tavLst>
                                    </p:anim>
                                    <p:anim calcmode="lin" valueType="num">
                                      <p:cBhvr>
                                        <p:cTn id="146" dur="200" decel="100000" fill="hold"/>
                                        <p:tgtEl>
                                          <p:spTgt spid="58"/>
                                        </p:tgtEl>
                                        <p:attrNameLst>
                                          <p:attrName>ppt_x</p:attrName>
                                        </p:attrNameLst>
                                      </p:cBhvr>
                                      <p:tavLst>
                                        <p:tav tm="0">
                                          <p:val>
                                            <p:strVal val="#ppt_x+0.4"/>
                                          </p:val>
                                        </p:tav>
                                        <p:tav tm="100000">
                                          <p:val>
                                            <p:strVal val="#ppt_x-0.05"/>
                                          </p:val>
                                        </p:tav>
                                      </p:tavLst>
                                    </p:anim>
                                    <p:anim calcmode="lin" valueType="num">
                                      <p:cBhvr>
                                        <p:cTn id="147" dur="200" decel="100000" fill="hold"/>
                                        <p:tgtEl>
                                          <p:spTgt spid="58"/>
                                        </p:tgtEl>
                                        <p:attrNameLst>
                                          <p:attrName>ppt_y</p:attrName>
                                        </p:attrNameLst>
                                      </p:cBhvr>
                                      <p:tavLst>
                                        <p:tav tm="0">
                                          <p:val>
                                            <p:strVal val="#ppt_y-0.4"/>
                                          </p:val>
                                        </p:tav>
                                        <p:tav tm="100000">
                                          <p:val>
                                            <p:strVal val="#ppt_y+0.1"/>
                                          </p:val>
                                        </p:tav>
                                      </p:tavLst>
                                    </p:anim>
                                    <p:anim calcmode="lin" valueType="num">
                                      <p:cBhvr>
                                        <p:cTn id="148" dur="50" accel="100000" fill="hold">
                                          <p:stCondLst>
                                            <p:cond delay="200"/>
                                          </p:stCondLst>
                                        </p:cTn>
                                        <p:tgtEl>
                                          <p:spTgt spid="58"/>
                                        </p:tgtEl>
                                        <p:attrNameLst>
                                          <p:attrName>ppt_x</p:attrName>
                                        </p:attrNameLst>
                                      </p:cBhvr>
                                      <p:tavLst>
                                        <p:tav tm="0">
                                          <p:val>
                                            <p:strVal val="#ppt_x-0.05"/>
                                          </p:val>
                                        </p:tav>
                                        <p:tav tm="100000">
                                          <p:val>
                                            <p:strVal val="#ppt_x"/>
                                          </p:val>
                                        </p:tav>
                                      </p:tavLst>
                                    </p:anim>
                                    <p:anim calcmode="lin" valueType="num">
                                      <p:cBhvr>
                                        <p:cTn id="149" dur="50" accel="100000" fill="hold">
                                          <p:stCondLst>
                                            <p:cond delay="200"/>
                                          </p:stCondLst>
                                        </p:cTn>
                                        <p:tgtEl>
                                          <p:spTgt spid="58"/>
                                        </p:tgtEl>
                                        <p:attrNameLst>
                                          <p:attrName>ppt_y</p:attrName>
                                        </p:attrNameLst>
                                      </p:cBhvr>
                                      <p:tavLst>
                                        <p:tav tm="0">
                                          <p:val>
                                            <p:strVal val="#ppt_y+0.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30" presetClass="entr" presetSubtype="0" fill="hold" nodeType="clickEffect">
                                  <p:stCondLst>
                                    <p:cond delay="0"/>
                                  </p:stCondLst>
                                  <p:childTnLst>
                                    <p:set>
                                      <p:cBhvr>
                                        <p:cTn id="153" dur="1" fill="hold">
                                          <p:stCondLst>
                                            <p:cond delay="0"/>
                                          </p:stCondLst>
                                        </p:cTn>
                                        <p:tgtEl>
                                          <p:spTgt spid="59"/>
                                        </p:tgtEl>
                                        <p:attrNameLst>
                                          <p:attrName>style.visibility</p:attrName>
                                        </p:attrNameLst>
                                      </p:cBhvr>
                                      <p:to>
                                        <p:strVal val="visible"/>
                                      </p:to>
                                    </p:set>
                                    <p:animEffect transition="in" filter="fade">
                                      <p:cBhvr>
                                        <p:cTn id="154" dur="200" decel="100000"/>
                                        <p:tgtEl>
                                          <p:spTgt spid="59"/>
                                        </p:tgtEl>
                                      </p:cBhvr>
                                    </p:animEffect>
                                    <p:anim calcmode="lin" valueType="num">
                                      <p:cBhvr>
                                        <p:cTn id="155" dur="200" decel="100000" fill="hold"/>
                                        <p:tgtEl>
                                          <p:spTgt spid="59"/>
                                        </p:tgtEl>
                                        <p:attrNameLst>
                                          <p:attrName>style.rotation</p:attrName>
                                        </p:attrNameLst>
                                      </p:cBhvr>
                                      <p:tavLst>
                                        <p:tav tm="0">
                                          <p:val>
                                            <p:fltVal val="-90"/>
                                          </p:val>
                                        </p:tav>
                                        <p:tav tm="100000">
                                          <p:val>
                                            <p:fltVal val="0"/>
                                          </p:val>
                                        </p:tav>
                                      </p:tavLst>
                                    </p:anim>
                                    <p:anim calcmode="lin" valueType="num">
                                      <p:cBhvr>
                                        <p:cTn id="156" dur="200" decel="100000" fill="hold"/>
                                        <p:tgtEl>
                                          <p:spTgt spid="59"/>
                                        </p:tgtEl>
                                        <p:attrNameLst>
                                          <p:attrName>ppt_x</p:attrName>
                                        </p:attrNameLst>
                                      </p:cBhvr>
                                      <p:tavLst>
                                        <p:tav tm="0">
                                          <p:val>
                                            <p:strVal val="#ppt_x+0.4"/>
                                          </p:val>
                                        </p:tav>
                                        <p:tav tm="100000">
                                          <p:val>
                                            <p:strVal val="#ppt_x-0.05"/>
                                          </p:val>
                                        </p:tav>
                                      </p:tavLst>
                                    </p:anim>
                                    <p:anim calcmode="lin" valueType="num">
                                      <p:cBhvr>
                                        <p:cTn id="157" dur="200" decel="100000" fill="hold"/>
                                        <p:tgtEl>
                                          <p:spTgt spid="59"/>
                                        </p:tgtEl>
                                        <p:attrNameLst>
                                          <p:attrName>ppt_y</p:attrName>
                                        </p:attrNameLst>
                                      </p:cBhvr>
                                      <p:tavLst>
                                        <p:tav tm="0">
                                          <p:val>
                                            <p:strVal val="#ppt_y-0.4"/>
                                          </p:val>
                                        </p:tav>
                                        <p:tav tm="100000">
                                          <p:val>
                                            <p:strVal val="#ppt_y+0.1"/>
                                          </p:val>
                                        </p:tav>
                                      </p:tavLst>
                                    </p:anim>
                                    <p:anim calcmode="lin" valueType="num">
                                      <p:cBhvr>
                                        <p:cTn id="158" dur="50" accel="100000" fill="hold">
                                          <p:stCondLst>
                                            <p:cond delay="200"/>
                                          </p:stCondLst>
                                        </p:cTn>
                                        <p:tgtEl>
                                          <p:spTgt spid="59"/>
                                        </p:tgtEl>
                                        <p:attrNameLst>
                                          <p:attrName>ppt_x</p:attrName>
                                        </p:attrNameLst>
                                      </p:cBhvr>
                                      <p:tavLst>
                                        <p:tav tm="0">
                                          <p:val>
                                            <p:strVal val="#ppt_x-0.05"/>
                                          </p:val>
                                        </p:tav>
                                        <p:tav tm="100000">
                                          <p:val>
                                            <p:strVal val="#ppt_x"/>
                                          </p:val>
                                        </p:tav>
                                      </p:tavLst>
                                    </p:anim>
                                    <p:anim calcmode="lin" valueType="num">
                                      <p:cBhvr>
                                        <p:cTn id="159" dur="50" accel="100000" fill="hold">
                                          <p:stCondLst>
                                            <p:cond delay="200"/>
                                          </p:stCondLst>
                                        </p:cTn>
                                        <p:tgtEl>
                                          <p:spTgt spid="59"/>
                                        </p:tgtEl>
                                        <p:attrNameLst>
                                          <p:attrName>ppt_y</p:attrName>
                                        </p:attrNameLst>
                                      </p:cBhvr>
                                      <p:tavLst>
                                        <p:tav tm="0">
                                          <p:val>
                                            <p:strVal val="#ppt_y+0.1"/>
                                          </p:val>
                                        </p:tav>
                                        <p:tav tm="100000">
                                          <p:val>
                                            <p:strVal val="#ppt_y"/>
                                          </p:val>
                                        </p:tav>
                                      </p:tavLst>
                                    </p:anim>
                                  </p:childTnLst>
                                </p:cTn>
                              </p:par>
                            </p:childTnLst>
                          </p:cTn>
                        </p:par>
                        <p:par>
                          <p:cTn id="160" fill="hold">
                            <p:stCondLst>
                              <p:cond delay="250"/>
                            </p:stCondLst>
                            <p:childTnLst>
                              <p:par>
                                <p:cTn id="161" presetID="30" presetClass="entr" presetSubtype="0" fill="hold" nodeType="after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200" decel="100000"/>
                                        <p:tgtEl>
                                          <p:spTgt spid="60"/>
                                        </p:tgtEl>
                                      </p:cBhvr>
                                    </p:animEffect>
                                    <p:anim calcmode="lin" valueType="num">
                                      <p:cBhvr>
                                        <p:cTn id="164" dur="200" decel="100000" fill="hold"/>
                                        <p:tgtEl>
                                          <p:spTgt spid="60"/>
                                        </p:tgtEl>
                                        <p:attrNameLst>
                                          <p:attrName>style.rotation</p:attrName>
                                        </p:attrNameLst>
                                      </p:cBhvr>
                                      <p:tavLst>
                                        <p:tav tm="0">
                                          <p:val>
                                            <p:fltVal val="-90"/>
                                          </p:val>
                                        </p:tav>
                                        <p:tav tm="100000">
                                          <p:val>
                                            <p:fltVal val="0"/>
                                          </p:val>
                                        </p:tav>
                                      </p:tavLst>
                                    </p:anim>
                                    <p:anim calcmode="lin" valueType="num">
                                      <p:cBhvr>
                                        <p:cTn id="165" dur="200" decel="100000" fill="hold"/>
                                        <p:tgtEl>
                                          <p:spTgt spid="60"/>
                                        </p:tgtEl>
                                        <p:attrNameLst>
                                          <p:attrName>ppt_x</p:attrName>
                                        </p:attrNameLst>
                                      </p:cBhvr>
                                      <p:tavLst>
                                        <p:tav tm="0">
                                          <p:val>
                                            <p:strVal val="#ppt_x+0.4"/>
                                          </p:val>
                                        </p:tav>
                                        <p:tav tm="100000">
                                          <p:val>
                                            <p:strVal val="#ppt_x-0.05"/>
                                          </p:val>
                                        </p:tav>
                                      </p:tavLst>
                                    </p:anim>
                                    <p:anim calcmode="lin" valueType="num">
                                      <p:cBhvr>
                                        <p:cTn id="166" dur="200" decel="100000" fill="hold"/>
                                        <p:tgtEl>
                                          <p:spTgt spid="60"/>
                                        </p:tgtEl>
                                        <p:attrNameLst>
                                          <p:attrName>ppt_y</p:attrName>
                                        </p:attrNameLst>
                                      </p:cBhvr>
                                      <p:tavLst>
                                        <p:tav tm="0">
                                          <p:val>
                                            <p:strVal val="#ppt_y-0.4"/>
                                          </p:val>
                                        </p:tav>
                                        <p:tav tm="100000">
                                          <p:val>
                                            <p:strVal val="#ppt_y+0.1"/>
                                          </p:val>
                                        </p:tav>
                                      </p:tavLst>
                                    </p:anim>
                                    <p:anim calcmode="lin" valueType="num">
                                      <p:cBhvr>
                                        <p:cTn id="167" dur="50" accel="100000" fill="hold">
                                          <p:stCondLst>
                                            <p:cond delay="200"/>
                                          </p:stCondLst>
                                        </p:cTn>
                                        <p:tgtEl>
                                          <p:spTgt spid="60"/>
                                        </p:tgtEl>
                                        <p:attrNameLst>
                                          <p:attrName>ppt_x</p:attrName>
                                        </p:attrNameLst>
                                      </p:cBhvr>
                                      <p:tavLst>
                                        <p:tav tm="0">
                                          <p:val>
                                            <p:strVal val="#ppt_x-0.05"/>
                                          </p:val>
                                        </p:tav>
                                        <p:tav tm="100000">
                                          <p:val>
                                            <p:strVal val="#ppt_x"/>
                                          </p:val>
                                        </p:tav>
                                      </p:tavLst>
                                    </p:anim>
                                    <p:anim calcmode="lin" valueType="num">
                                      <p:cBhvr>
                                        <p:cTn id="168" dur="50" accel="100000" fill="hold">
                                          <p:stCondLst>
                                            <p:cond delay="2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12" y="549351"/>
            <a:ext cx="9976363" cy="917575"/>
          </a:xfrm>
          <a:prstGeom prst="rect">
            <a:avLst/>
          </a:prstGeom>
        </p:spPr>
        <p:txBody>
          <a:bodyPr/>
          <a:lstStyle/>
          <a:p>
            <a:r>
              <a:rPr lang="en-US" dirty="0"/>
              <a:t>Virtual Machine </a:t>
            </a:r>
            <a:r>
              <a:rPr lang="en-US" dirty="0" smtClean="0"/>
              <a:t>Sizes</a:t>
            </a:r>
            <a:endParaRPr lang="en-US" dirty="0"/>
          </a:p>
        </p:txBody>
      </p:sp>
      <p:sp>
        <p:nvSpPr>
          <p:cNvPr id="4" name="Content Placeholder 3"/>
          <p:cNvSpPr>
            <a:spLocks noGrp="1"/>
          </p:cNvSpPr>
          <p:nvPr>
            <p:ph sz="quarter" idx="10"/>
          </p:nvPr>
        </p:nvSpPr>
        <p:spPr/>
        <p:txBody>
          <a:bodyPr anchor="ctr"/>
          <a:lstStyle/>
          <a:p>
            <a:pPr marL="571500" indent="-571500">
              <a:lnSpc>
                <a:spcPct val="100000"/>
              </a:lnSpc>
              <a:buSzPct val="80000"/>
              <a:buFont typeface="Arial" panose="020B0604020202020204" pitchFamily="34" charset="0"/>
              <a:buChar char="•"/>
            </a:pPr>
            <a:r>
              <a:rPr lang="en-US" sz="3200" dirty="0"/>
              <a:t>General Purpose compute: </a:t>
            </a:r>
            <a:r>
              <a:rPr lang="en-US" sz="3200" b="1" dirty="0"/>
              <a:t>Basic</a:t>
            </a:r>
          </a:p>
          <a:p>
            <a:pPr marL="571500" indent="-571500">
              <a:lnSpc>
                <a:spcPct val="100000"/>
              </a:lnSpc>
              <a:buSzPct val="80000"/>
              <a:buFont typeface="Arial" panose="020B0604020202020204" pitchFamily="34" charset="0"/>
              <a:buChar char="•"/>
            </a:pPr>
            <a:r>
              <a:rPr lang="en-US" sz="3200" dirty="0"/>
              <a:t>General Purpose compute: </a:t>
            </a:r>
            <a:r>
              <a:rPr lang="en-US" sz="3200" b="1" dirty="0"/>
              <a:t>Standard</a:t>
            </a:r>
          </a:p>
          <a:p>
            <a:pPr marL="571500" indent="-571500">
              <a:lnSpc>
                <a:spcPct val="100000"/>
              </a:lnSpc>
              <a:buSzPct val="80000"/>
              <a:buFont typeface="Arial" panose="020B0604020202020204" pitchFamily="34" charset="0"/>
              <a:buChar char="•"/>
            </a:pPr>
            <a:r>
              <a:rPr lang="en-US" sz="3200" dirty="0"/>
              <a:t>Optimized Compute</a:t>
            </a:r>
          </a:p>
          <a:p>
            <a:pPr marL="571500" indent="-571500">
              <a:lnSpc>
                <a:spcPct val="100000"/>
              </a:lnSpc>
              <a:buSzPct val="80000"/>
              <a:buFont typeface="Arial" panose="020B0604020202020204" pitchFamily="34" charset="0"/>
              <a:buChar char="•"/>
            </a:pPr>
            <a:r>
              <a:rPr lang="en-US" sz="3200" dirty="0"/>
              <a:t>Performance Optimized</a:t>
            </a:r>
          </a:p>
          <a:p>
            <a:pPr marL="571500" indent="-571500">
              <a:lnSpc>
                <a:spcPct val="100000"/>
              </a:lnSpc>
              <a:buSzPct val="80000"/>
              <a:buFont typeface="Arial" panose="020B0604020202020204" pitchFamily="34" charset="0"/>
              <a:buChar char="•"/>
            </a:pPr>
            <a:r>
              <a:rPr lang="en-US" sz="3200" dirty="0"/>
              <a:t>Network </a:t>
            </a:r>
            <a:r>
              <a:rPr lang="en-US" sz="3200" dirty="0" smtClean="0"/>
              <a:t>Optimized</a:t>
            </a:r>
            <a:endParaRPr lang="en-US" sz="3200" dirty="0"/>
          </a:p>
        </p:txBody>
      </p:sp>
    </p:spTree>
    <p:extLst>
      <p:ext uri="{BB962C8B-B14F-4D97-AF65-F5344CB8AC3E}">
        <p14:creationId xmlns:p14="http://schemas.microsoft.com/office/powerpoint/2010/main" val="393516673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storage group"/>
          <p:cNvGrpSpPr/>
          <p:nvPr/>
        </p:nvGrpSpPr>
        <p:grpSpPr>
          <a:xfrm>
            <a:off x="8271780" y="1816293"/>
            <a:ext cx="2182318" cy="2323245"/>
            <a:chOff x="9894768" y="1761094"/>
            <a:chExt cx="2182814" cy="2323772"/>
          </a:xfrm>
        </p:grpSpPr>
        <p:sp>
          <p:nvSpPr>
            <p:cNvPr id="41" name="Rectangle 40"/>
            <p:cNvSpPr/>
            <p:nvPr/>
          </p:nvSpPr>
          <p:spPr bwMode="auto">
            <a:xfrm>
              <a:off x="989476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&gt;80,000 IOPs</a:t>
              </a:r>
            </a:p>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Premium Storage</a:t>
              </a:r>
            </a:p>
          </p:txBody>
        </p:sp>
        <p:grpSp>
          <p:nvGrpSpPr>
            <p:cNvPr id="42" name="Group 41"/>
            <p:cNvGrpSpPr/>
            <p:nvPr/>
          </p:nvGrpSpPr>
          <p:grpSpPr>
            <a:xfrm>
              <a:off x="10264877" y="1761094"/>
              <a:ext cx="1442596" cy="1494996"/>
              <a:chOff x="-477782" y="450675"/>
              <a:chExt cx="5901463" cy="6115812"/>
            </a:xfrm>
          </p:grpSpPr>
          <p:sp>
            <p:nvSpPr>
              <p:cNvPr id="43" name="16-Point Star 42"/>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13" tIns="146250" rIns="182813" bIns="146250" numCol="1" spcCol="0" rtlCol="0" fromWordArt="0" anchor="t" anchorCtr="0" forceAA="0" compatLnSpc="1">
                <a:prstTxWarp prst="textNoShape">
                  <a:avLst/>
                </a:prstTxWarp>
                <a:noAutofit/>
              </a:bodyPr>
              <a:lstStyle/>
              <a:p>
                <a:pPr algn="ctr" defTabSz="932013">
                  <a:lnSpc>
                    <a:spcPct val="90000"/>
                  </a:lnSpc>
                </a:pPr>
                <a:endParaRPr lang="en-US" sz="2400" dirty="0" err="1">
                  <a:solidFill>
                    <a:srgbClr val="000000"/>
                  </a:solidFill>
                  <a:latin typeface="Segoe UI Light" panose="020B0502040204020203" pitchFamily="34" charset="0"/>
                  <a:ea typeface="Segoe UI" pitchFamily="34" charset="0"/>
                  <a:cs typeface="Segoe UI Light" panose="020B0502040204020203" pitchFamily="34" charset="0"/>
                </a:endParaRPr>
              </a:p>
            </p:txBody>
          </p:sp>
          <p:pic>
            <p:nvPicPr>
              <p:cNvPr id="44" name="Picture 43"/>
              <p:cNvPicPr>
                <a:picLocks noChangeAspect="1"/>
              </p:cNvPicPr>
              <p:nvPr/>
            </p:nvPicPr>
            <p:blipFill>
              <a:blip r:embed="rId3"/>
              <a:stretch>
                <a:fillRect/>
              </a:stretch>
            </p:blipFill>
            <p:spPr>
              <a:xfrm>
                <a:off x="2990885" y="4844838"/>
                <a:ext cx="1486280" cy="1490576"/>
              </a:xfrm>
              <a:prstGeom prst="rect">
                <a:avLst/>
              </a:prstGeom>
            </p:spPr>
          </p:pic>
          <p:pic>
            <p:nvPicPr>
              <p:cNvPr id="45" name="Picture 44"/>
              <p:cNvPicPr>
                <a:picLocks noChangeAspect="1"/>
              </p:cNvPicPr>
              <p:nvPr/>
            </p:nvPicPr>
            <p:blipFill>
              <a:blip r:embed="rId3"/>
              <a:stretch>
                <a:fillRect/>
              </a:stretch>
            </p:blipFill>
            <p:spPr>
              <a:xfrm>
                <a:off x="624820" y="1700441"/>
                <a:ext cx="3815982" cy="3827010"/>
              </a:xfrm>
              <a:prstGeom prst="rect">
                <a:avLst/>
              </a:prstGeom>
            </p:spPr>
          </p:pic>
          <p:pic>
            <p:nvPicPr>
              <p:cNvPr id="46" name="Picture 45"/>
              <p:cNvPicPr>
                <a:picLocks noChangeAspect="1"/>
              </p:cNvPicPr>
              <p:nvPr/>
            </p:nvPicPr>
            <p:blipFill>
              <a:blip r:embed="rId3"/>
              <a:stretch>
                <a:fillRect/>
              </a:stretch>
            </p:blipFill>
            <p:spPr>
              <a:xfrm>
                <a:off x="2211493" y="450675"/>
                <a:ext cx="1974734" cy="1980442"/>
              </a:xfrm>
              <a:prstGeom prst="rect">
                <a:avLst/>
              </a:prstGeom>
            </p:spPr>
          </p:pic>
        </p:grpSp>
      </p:grpSp>
      <p:grpSp>
        <p:nvGrpSpPr>
          <p:cNvPr id="47" name="N group 1"/>
          <p:cNvGrpSpPr/>
          <p:nvPr/>
        </p:nvGrpSpPr>
        <p:grpSpPr>
          <a:xfrm>
            <a:off x="8249470" y="1834655"/>
            <a:ext cx="2182318" cy="2304882"/>
            <a:chOff x="8250476" y="1779460"/>
            <a:chExt cx="2182814" cy="2305406"/>
          </a:xfrm>
        </p:grpSpPr>
        <p:sp>
          <p:nvSpPr>
            <p:cNvPr id="48" name="Rectangle 47"/>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GPU-enabled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virtual machines</a:t>
              </a:r>
            </a:p>
          </p:txBody>
        </p:sp>
        <p:grpSp>
          <p:nvGrpSpPr>
            <p:cNvPr id="49" name="Group 48"/>
            <p:cNvGrpSpPr/>
            <p:nvPr/>
          </p:nvGrpSpPr>
          <p:grpSpPr>
            <a:xfrm>
              <a:off x="8747354" y="1779460"/>
              <a:ext cx="1179920" cy="1538737"/>
              <a:chOff x="406421" y="2432376"/>
              <a:chExt cx="2059118" cy="2685303"/>
            </a:xfrm>
          </p:grpSpPr>
          <p:grpSp>
            <p:nvGrpSpPr>
              <p:cNvPr id="50" name="Group 49"/>
              <p:cNvGrpSpPr/>
              <p:nvPr/>
            </p:nvGrpSpPr>
            <p:grpSpPr>
              <a:xfrm>
                <a:off x="406421" y="2432376"/>
                <a:ext cx="2059118" cy="2685303"/>
                <a:chOff x="6982264" y="1006524"/>
                <a:chExt cx="4480135" cy="5829701"/>
              </a:xfrm>
            </p:grpSpPr>
            <p:pic>
              <p:nvPicPr>
                <p:cNvPr id="52" name="Picture 51"/>
                <p:cNvPicPr>
                  <a:picLocks noChangeAspect="1"/>
                </p:cNvPicPr>
                <p:nvPr/>
              </p:nvPicPr>
              <p:blipFill>
                <a:blip r:embed="rId4"/>
                <a:stretch>
                  <a:fillRect/>
                </a:stretch>
              </p:blipFill>
              <p:spPr>
                <a:xfrm>
                  <a:off x="7199561" y="1172781"/>
                  <a:ext cx="4182166" cy="3848482"/>
                </a:xfrm>
                <a:prstGeom prst="rect">
                  <a:avLst/>
                </a:prstGeom>
              </p:spPr>
            </p:pic>
            <p:pic>
              <p:nvPicPr>
                <p:cNvPr id="53" name="Picture 52"/>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5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51" name="TextBox 50"/>
              <p:cNvSpPr txBox="1"/>
              <p:nvPr/>
            </p:nvSpPr>
            <p:spPr>
              <a:xfrm>
                <a:off x="639096" y="2638279"/>
                <a:ext cx="1632155" cy="1127477"/>
              </a:xfrm>
              <a:prstGeom prst="rect">
                <a:avLst/>
              </a:prstGeom>
              <a:solidFill>
                <a:schemeClr val="accent5"/>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N</a:t>
                </a:r>
              </a:p>
            </p:txBody>
          </p:sp>
        </p:grpSp>
      </p:grpSp>
      <p:grpSp>
        <p:nvGrpSpPr>
          <p:cNvPr id="3" name="Group 2"/>
          <p:cNvGrpSpPr/>
          <p:nvPr/>
        </p:nvGrpSpPr>
        <p:grpSpPr>
          <a:xfrm>
            <a:off x="4150181" y="1835218"/>
            <a:ext cx="2182318" cy="2304882"/>
            <a:chOff x="66528" y="1779460"/>
            <a:chExt cx="2182814" cy="2305406"/>
          </a:xfrm>
        </p:grpSpPr>
        <p:sp>
          <p:nvSpPr>
            <p:cNvPr id="4" name="Rectangle 3"/>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New generation</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of D family VMs</a:t>
              </a:r>
            </a:p>
          </p:txBody>
        </p:sp>
        <p:grpSp>
          <p:nvGrpSpPr>
            <p:cNvPr id="5" name="Group 4"/>
            <p:cNvGrpSpPr/>
            <p:nvPr/>
          </p:nvGrpSpPr>
          <p:grpSpPr>
            <a:xfrm>
              <a:off x="567975" y="1779460"/>
              <a:ext cx="1179920" cy="1538737"/>
              <a:chOff x="406421" y="2432376"/>
              <a:chExt cx="2059118" cy="2685303"/>
            </a:xfrm>
          </p:grpSpPr>
          <p:grpSp>
            <p:nvGrpSpPr>
              <p:cNvPr id="6" name="Group 5"/>
              <p:cNvGrpSpPr/>
              <p:nvPr/>
            </p:nvGrpSpPr>
            <p:grpSpPr>
              <a:xfrm>
                <a:off x="406421" y="2432376"/>
                <a:ext cx="2059118" cy="2685303"/>
                <a:chOff x="6982264" y="1006524"/>
                <a:chExt cx="4480135" cy="5829701"/>
              </a:xfrm>
            </p:grpSpPr>
            <p:pic>
              <p:nvPicPr>
                <p:cNvPr id="9" name="Picture 8"/>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4"/>
                <a:stretch>
                  <a:fillRect/>
                </a:stretch>
              </p:blipFill>
              <p:spPr>
                <a:xfrm>
                  <a:off x="7199561" y="1172781"/>
                  <a:ext cx="4182166" cy="3848482"/>
                </a:xfrm>
                <a:prstGeom prst="rect">
                  <a:avLst/>
                </a:prstGeom>
              </p:spPr>
            </p:pic>
            <p:sp>
              <p:nvSpPr>
                <p:cNvPr id="1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FFFFFF">
                        <a:lumMod val="50000"/>
                      </a:srgbClr>
                    </a:solidFill>
                    <a:latin typeface="Segoe UI Light" panose="020B0502040204020203" pitchFamily="34" charset="0"/>
                    <a:cs typeface="Segoe UI Light" panose="020B0502040204020203" pitchFamily="34" charset="0"/>
                  </a:endParaRPr>
                </a:p>
              </p:txBody>
            </p:sp>
          </p:grpSp>
          <p:sp>
            <p:nvSpPr>
              <p:cNvPr id="7" name="TextBox 6"/>
              <p:cNvSpPr txBox="1"/>
              <p:nvPr/>
            </p:nvSpPr>
            <p:spPr>
              <a:xfrm>
                <a:off x="639096" y="2638279"/>
                <a:ext cx="1632155" cy="1127477"/>
              </a:xfrm>
              <a:prstGeom prst="rect">
                <a:avLst/>
              </a:prstGeom>
              <a:solidFill>
                <a:schemeClr val="accent5"/>
              </a:solidFill>
            </p:spPr>
            <p:txBody>
              <a:bodyPr wrap="square" lIns="0" tIns="127988" rIns="0" bIns="146250" rtlCol="0">
                <a:noAutofit/>
              </a:bodyPr>
              <a:lstStyle/>
              <a:p>
                <a:pPr algn="ctr" defTabSz="932192">
                  <a:lnSpc>
                    <a:spcPct val="90000"/>
                  </a:lnSpc>
                  <a:defRPr/>
                </a:pPr>
                <a:r>
                  <a:rPr lang="en-US" sz="32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DV2</a:t>
                </a:r>
              </a:p>
            </p:txBody>
          </p:sp>
        </p:grpSp>
      </p:grpSp>
      <p:grpSp>
        <p:nvGrpSpPr>
          <p:cNvPr id="11" name="D Group"/>
          <p:cNvGrpSpPr/>
          <p:nvPr/>
        </p:nvGrpSpPr>
        <p:grpSpPr>
          <a:xfrm>
            <a:off x="4116854" y="1835218"/>
            <a:ext cx="2182318" cy="2304882"/>
            <a:chOff x="166180" y="1779460"/>
            <a:chExt cx="2182814" cy="2305406"/>
          </a:xfrm>
        </p:grpSpPr>
        <p:sp>
          <p:nvSpPr>
            <p:cNvPr id="12" name="Rectangle 11"/>
            <p:cNvSpPr/>
            <p:nvPr/>
          </p:nvSpPr>
          <p:spPr bwMode="auto">
            <a:xfrm>
              <a:off x="166180"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SSD Storage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 CPUs</a:t>
              </a:r>
            </a:p>
          </p:txBody>
        </p:sp>
        <p:grpSp>
          <p:nvGrpSpPr>
            <p:cNvPr id="13" name="Group 12"/>
            <p:cNvGrpSpPr/>
            <p:nvPr/>
          </p:nvGrpSpPr>
          <p:grpSpPr>
            <a:xfrm>
              <a:off x="667627" y="1779460"/>
              <a:ext cx="1179920" cy="1538737"/>
              <a:chOff x="406421" y="2432376"/>
              <a:chExt cx="2059118" cy="2685303"/>
            </a:xfrm>
          </p:grpSpPr>
          <p:grpSp>
            <p:nvGrpSpPr>
              <p:cNvPr id="14" name="Group 13"/>
              <p:cNvGrpSpPr/>
              <p:nvPr/>
            </p:nvGrpSpPr>
            <p:grpSpPr>
              <a:xfrm>
                <a:off x="406421" y="2432376"/>
                <a:ext cx="2059118" cy="2685303"/>
                <a:chOff x="6982264" y="1006524"/>
                <a:chExt cx="4480135" cy="5829701"/>
              </a:xfrm>
            </p:grpSpPr>
            <p:pic>
              <p:nvPicPr>
                <p:cNvPr id="16" name="Picture 15"/>
                <p:cNvPicPr>
                  <a:picLocks noChangeAspect="1"/>
                </p:cNvPicPr>
                <p:nvPr/>
              </p:nvPicPr>
              <p:blipFill>
                <a:blip r:embed="rId4"/>
                <a:stretch>
                  <a:fillRect/>
                </a:stretch>
              </p:blipFill>
              <p:spPr>
                <a:xfrm>
                  <a:off x="7199561" y="1172781"/>
                  <a:ext cx="4182166" cy="3848482"/>
                </a:xfrm>
                <a:prstGeom prst="rect">
                  <a:avLst/>
                </a:prstGeom>
              </p:spPr>
            </p:pic>
            <p:pic>
              <p:nvPicPr>
                <p:cNvPr id="17" name="Picture 16"/>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18"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15" name="TextBox 14"/>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a:t>
                </a:r>
              </a:p>
            </p:txBody>
          </p:sp>
        </p:grpSp>
      </p:grpSp>
      <p:sp>
        <p:nvSpPr>
          <p:cNvPr id="19" name="Title 2"/>
          <p:cNvSpPr>
            <a:spLocks noGrp="1"/>
          </p:cNvSpPr>
          <p:nvPr>
            <p:ph type="title" idx="4294967295"/>
          </p:nvPr>
        </p:nvSpPr>
        <p:spPr>
          <a:xfrm>
            <a:off x="448213" y="270572"/>
            <a:ext cx="11886088" cy="917367"/>
          </a:xfrm>
        </p:spPr>
        <p:txBody>
          <a:bodyPr/>
          <a:lstStyle/>
          <a:p>
            <a:r>
              <a:rPr lang="en-US" dirty="0">
                <a:solidFill>
                  <a:schemeClr val="bg1"/>
                </a:solidFill>
                <a:latin typeface="Segoe UI Light" panose="020B0502040204020203" pitchFamily="34" charset="0"/>
                <a:cs typeface="Segoe UI Light" panose="020B0502040204020203" pitchFamily="34" charset="0"/>
              </a:rPr>
              <a:t>Scale-up options</a:t>
            </a:r>
          </a:p>
        </p:txBody>
      </p:sp>
      <p:cxnSp>
        <p:nvCxnSpPr>
          <p:cNvPr id="20" name="Straight Connector 19"/>
          <p:cNvCxnSpPr/>
          <p:nvPr/>
        </p:nvCxnSpPr>
        <p:spPr>
          <a:xfrm>
            <a:off x="1067423" y="1161247"/>
            <a:ext cx="10284665" cy="17586"/>
          </a:xfrm>
          <a:prstGeom prst="line">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864" y="5392240"/>
            <a:ext cx="12190272" cy="1465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1" rIns="182838" bIns="146271" numCol="1" spcCol="0" rtlCol="0" fromWordArt="0" anchor="ctr" anchorCtr="0" forceAA="0" compatLnSpc="1">
            <a:prstTxWarp prst="textNoShape">
              <a:avLst/>
            </a:prstTxWarp>
            <a:noAutofit/>
          </a:bodyPr>
          <a:lstStyle/>
          <a:p>
            <a:pPr algn="ctr" defTabSz="914367">
              <a:lnSpc>
                <a:spcPct val="90000"/>
              </a:lnSpc>
              <a:spcBef>
                <a:spcPts val="1200"/>
              </a:spcBef>
              <a:buClr>
                <a:srgbClr val="FFFFFF"/>
              </a:buClr>
              <a:defRPr/>
            </a:pPr>
            <a:r>
              <a:rPr lang="en-US" sz="4000" dirty="0">
                <a:solidFill>
                  <a:srgbClr val="000000"/>
                </a:solidFill>
                <a:ea typeface="Segoe UI Black" panose="020B0A02040204020203" pitchFamily="34" charset="0"/>
                <a:cs typeface="Segoe UI Black" panose="020B0A02040204020203" pitchFamily="34" charset="0"/>
              </a:rPr>
              <a:t>Largest virtual machines</a:t>
            </a:r>
            <a:br>
              <a:rPr lang="en-US" sz="4000" dirty="0">
                <a:solidFill>
                  <a:srgbClr val="000000"/>
                </a:solidFill>
                <a:ea typeface="Segoe UI Black" panose="020B0A02040204020203" pitchFamily="34" charset="0"/>
                <a:cs typeface="Segoe UI Black" panose="020B0A02040204020203" pitchFamily="34" charset="0"/>
              </a:rPr>
            </a:br>
            <a:r>
              <a:rPr lang="en-US" sz="4000" dirty="0">
                <a:solidFill>
                  <a:srgbClr val="000000"/>
                </a:solidFill>
                <a:ea typeface="Segoe UI Black" panose="020B0A02040204020203" pitchFamily="34" charset="0"/>
                <a:cs typeface="Segoe UI Black" panose="020B0A02040204020203" pitchFamily="34" charset="0"/>
              </a:rPr>
              <a:t>Fastest storage in the public cloud</a:t>
            </a:r>
          </a:p>
        </p:txBody>
      </p:sp>
      <p:sp>
        <p:nvSpPr>
          <p:cNvPr id="22" name="Rectangle 21"/>
          <p:cNvSpPr/>
          <p:nvPr/>
        </p:nvSpPr>
        <p:spPr bwMode="auto">
          <a:xfrm>
            <a:off x="4096804" y="4043267"/>
            <a:ext cx="2182318"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35% faster than D</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Intel E5-2673 v3 CPUs</a:t>
            </a:r>
          </a:p>
        </p:txBody>
      </p:sp>
      <p:sp>
        <p:nvSpPr>
          <p:cNvPr id="23" name="Rectangle 22"/>
          <p:cNvSpPr/>
          <p:nvPr/>
        </p:nvSpPr>
        <p:spPr bwMode="auto">
          <a:xfrm>
            <a:off x="7967661" y="4043267"/>
            <a:ext cx="2751906" cy="1249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NVIDIA GPUs</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Remote visualization </a:t>
            </a:r>
          </a:p>
          <a:p>
            <a:pPr algn="ctr" defTabSz="932192">
              <a:lnSpc>
                <a:spcPct val="90000"/>
              </a:lnSpc>
              <a:spcAft>
                <a:spcPts val="1200"/>
              </a:spcAft>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Compute-intensive + RDMA</a:t>
            </a:r>
          </a:p>
        </p:txBody>
      </p:sp>
      <p:grpSp>
        <p:nvGrpSpPr>
          <p:cNvPr id="24" name="A Group"/>
          <p:cNvGrpSpPr/>
          <p:nvPr/>
        </p:nvGrpSpPr>
        <p:grpSpPr>
          <a:xfrm>
            <a:off x="2035107" y="1834655"/>
            <a:ext cx="2182318" cy="2304882"/>
            <a:chOff x="2034704" y="1779460"/>
            <a:chExt cx="2182814" cy="2305406"/>
          </a:xfrm>
        </p:grpSpPr>
        <p:sp>
          <p:nvSpPr>
            <p:cNvPr id="25" name="Rectangle 24"/>
            <p:cNvSpPr/>
            <p:nvPr/>
          </p:nvSpPr>
          <p:spPr bwMode="auto">
            <a:xfrm>
              <a:off x="2034704"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Highest value</a:t>
              </a:r>
            </a:p>
          </p:txBody>
        </p:sp>
        <p:grpSp>
          <p:nvGrpSpPr>
            <p:cNvPr id="26" name="Group 25"/>
            <p:cNvGrpSpPr/>
            <p:nvPr/>
          </p:nvGrpSpPr>
          <p:grpSpPr>
            <a:xfrm>
              <a:off x="2536151" y="1779460"/>
              <a:ext cx="1179920" cy="1538737"/>
              <a:chOff x="406421" y="2432376"/>
              <a:chExt cx="2059118" cy="2685303"/>
            </a:xfrm>
          </p:grpSpPr>
          <p:grpSp>
            <p:nvGrpSpPr>
              <p:cNvPr id="27" name="Group 26"/>
              <p:cNvGrpSpPr/>
              <p:nvPr/>
            </p:nvGrpSpPr>
            <p:grpSpPr>
              <a:xfrm>
                <a:off x="406421" y="2432376"/>
                <a:ext cx="2059118" cy="2685303"/>
                <a:chOff x="6982264" y="1006524"/>
                <a:chExt cx="4480135" cy="5829701"/>
              </a:xfrm>
            </p:grpSpPr>
            <p:pic>
              <p:nvPicPr>
                <p:cNvPr id="29" name="Picture 28"/>
                <p:cNvPicPr>
                  <a:picLocks noChangeAspect="1"/>
                </p:cNvPicPr>
                <p:nvPr/>
              </p:nvPicPr>
              <p:blipFill>
                <a:blip r:embed="rId4"/>
                <a:stretch>
                  <a:fillRect/>
                </a:stretch>
              </p:blipFill>
              <p:spPr>
                <a:xfrm>
                  <a:off x="7199561" y="1172781"/>
                  <a:ext cx="4182166" cy="3848482"/>
                </a:xfrm>
                <a:prstGeom prst="rect">
                  <a:avLst/>
                </a:prstGeom>
              </p:spPr>
            </p:pic>
            <p:pic>
              <p:nvPicPr>
                <p:cNvPr id="30" name="Picture 29"/>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28" name="TextBox 27"/>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b="1"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A</a:t>
                </a:r>
              </a:p>
            </p:txBody>
          </p:sp>
        </p:grpSp>
      </p:grpSp>
      <p:grpSp>
        <p:nvGrpSpPr>
          <p:cNvPr id="32" name="Group 31"/>
          <p:cNvGrpSpPr/>
          <p:nvPr/>
        </p:nvGrpSpPr>
        <p:grpSpPr>
          <a:xfrm>
            <a:off x="6179018" y="1834655"/>
            <a:ext cx="2182318" cy="2304882"/>
            <a:chOff x="6179555" y="1779460"/>
            <a:chExt cx="2182814" cy="2305406"/>
          </a:xfrm>
        </p:grpSpPr>
        <p:sp>
          <p:nvSpPr>
            <p:cNvPr id="33" name="Rectangle 32"/>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Most memory </a:t>
              </a:r>
              <a:br>
                <a:rPr lang="en-US" sz="1600" dirty="0">
                  <a:solidFill>
                    <a:srgbClr val="000000"/>
                  </a:solidFill>
                  <a:latin typeface="Segoe UI Light" panose="020B0502040204020203" pitchFamily="34" charset="0"/>
                  <a:ea typeface="Segoe UI" pitchFamily="34" charset="0"/>
                  <a:cs typeface="Segoe UI Light" panose="020B0502040204020203" pitchFamily="34" charset="0"/>
                </a:rPr>
              </a:br>
              <a:r>
                <a:rPr lang="en-US" sz="1600" dirty="0">
                  <a:solidFill>
                    <a:srgbClr val="000000"/>
                  </a:solidFill>
                  <a:latin typeface="Segoe UI Light" panose="020B0502040204020203" pitchFamily="34" charset="0"/>
                  <a:ea typeface="Segoe UI" pitchFamily="34" charset="0"/>
                  <a:cs typeface="Segoe UI Light" panose="020B0502040204020203" pitchFamily="34" charset="0"/>
                </a:rPr>
                <a:t>fastest CPUs</a:t>
              </a:r>
            </a:p>
          </p:txBody>
        </p:sp>
        <p:grpSp>
          <p:nvGrpSpPr>
            <p:cNvPr id="34" name="Group 33"/>
            <p:cNvGrpSpPr/>
            <p:nvPr/>
          </p:nvGrpSpPr>
          <p:grpSpPr>
            <a:xfrm>
              <a:off x="6679492" y="1779460"/>
              <a:ext cx="1179920" cy="1538737"/>
              <a:chOff x="406421" y="2432376"/>
              <a:chExt cx="2059118" cy="2685303"/>
            </a:xfrm>
          </p:grpSpPr>
          <p:grpSp>
            <p:nvGrpSpPr>
              <p:cNvPr id="35" name="Group 34"/>
              <p:cNvGrpSpPr/>
              <p:nvPr/>
            </p:nvGrpSpPr>
            <p:grpSpPr>
              <a:xfrm>
                <a:off x="406421" y="2432376"/>
                <a:ext cx="2059118" cy="2685303"/>
                <a:chOff x="6982264" y="1006524"/>
                <a:chExt cx="4480135" cy="5829701"/>
              </a:xfrm>
            </p:grpSpPr>
            <p:pic>
              <p:nvPicPr>
                <p:cNvPr id="37" name="Picture 36"/>
                <p:cNvPicPr>
                  <a:picLocks noChangeAspect="1"/>
                </p:cNvPicPr>
                <p:nvPr/>
              </p:nvPicPr>
              <p:blipFill>
                <a:blip r:embed="rId4"/>
                <a:stretch>
                  <a:fillRect/>
                </a:stretch>
              </p:blipFill>
              <p:spPr>
                <a:xfrm>
                  <a:off x="7199561" y="1172781"/>
                  <a:ext cx="4182166" cy="3848482"/>
                </a:xfrm>
                <a:prstGeom prst="rect">
                  <a:avLst/>
                </a:prstGeom>
              </p:spPr>
            </p:pic>
            <p:pic>
              <p:nvPicPr>
                <p:cNvPr id="38" name="Picture 37"/>
                <p:cNvPicPr>
                  <a:picLocks noChangeAspect="1"/>
                </p:cNvPicPr>
                <p:nvPr/>
              </p:nvPicPr>
              <p:blipFill>
                <a:blip r:embed="rId5"/>
                <a:stretch>
                  <a:fillRect/>
                </a:stretch>
              </p:blipFill>
              <p:spPr>
                <a:xfrm>
                  <a:off x="6982264" y="4945062"/>
                  <a:ext cx="4480135" cy="1891163"/>
                </a:xfrm>
                <a:prstGeom prst="rect">
                  <a:avLst/>
                </a:prstGeom>
                <a:ln>
                  <a:noFill/>
                </a:ln>
                <a:effectLst>
                  <a:outerShdw blurRad="292100" dist="139700" dir="2700000" algn="tl" rotWithShape="0">
                    <a:srgbClr val="333333">
                      <a:alpha val="65000"/>
                    </a:srgbClr>
                  </a:outerShdw>
                </a:effectLst>
              </p:spPr>
            </p:pic>
            <p:sp>
              <p:nvSpPr>
                <p:cNvPr id="39"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6" tIns="45703" rIns="91406" bIns="45703" numCol="1" anchor="t" anchorCtr="0" compatLnSpc="1">
                  <a:prstTxWarp prst="textNoShape">
                    <a:avLst/>
                  </a:prstTxWarp>
                </a:bodyPr>
                <a:lstStyle/>
                <a:p>
                  <a:pPr defTabSz="914367"/>
                  <a:endParaRPr lang="en-US" sz="600">
                    <a:solidFill>
                      <a:srgbClr val="000000"/>
                    </a:solidFill>
                    <a:latin typeface="Segoe UI Light" panose="020B0502040204020203" pitchFamily="34" charset="0"/>
                    <a:cs typeface="Segoe UI Light" panose="020B0502040204020203" pitchFamily="34" charset="0"/>
                  </a:endParaRPr>
                </a:p>
              </p:txBody>
            </p:sp>
          </p:grpSp>
          <p:sp>
            <p:nvSpPr>
              <p:cNvPr id="36" name="TextBox 35"/>
              <p:cNvSpPr txBox="1"/>
              <p:nvPr/>
            </p:nvSpPr>
            <p:spPr>
              <a:xfrm>
                <a:off x="639096" y="2638279"/>
                <a:ext cx="1632155" cy="1127477"/>
              </a:xfrm>
              <a:prstGeom prst="rect">
                <a:avLst/>
              </a:prstGeom>
              <a:solidFill>
                <a:schemeClr val="bg1">
                  <a:lumMod val="50000"/>
                </a:schemeClr>
              </a:solidFill>
            </p:spPr>
            <p:txBody>
              <a:bodyPr wrap="square" lIns="182813" tIns="127988" rIns="182813" bIns="146250" rtlCol="0">
                <a:noAutofit/>
              </a:bodyPr>
              <a:lstStyle/>
              <a:p>
                <a:pPr algn="ctr" defTabSz="932192">
                  <a:lnSpc>
                    <a:spcPct val="90000"/>
                  </a:lnSpc>
                  <a:defRPr/>
                </a:pPr>
                <a:r>
                  <a:rPr lang="en-US" sz="320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G</a:t>
                </a:r>
              </a:p>
            </p:txBody>
          </p:sp>
        </p:grpSp>
      </p:grpSp>
      <p:sp>
        <p:nvSpPr>
          <p:cNvPr id="55" name="Rectangle 54"/>
          <p:cNvSpPr/>
          <p:nvPr/>
        </p:nvSpPr>
        <p:spPr bwMode="auto">
          <a:xfrm>
            <a:off x="701966"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Highest value</a:t>
            </a:r>
          </a:p>
        </p:txBody>
      </p:sp>
      <p:sp>
        <p:nvSpPr>
          <p:cNvPr id="56" name="Rectangle 55"/>
          <p:cNvSpPr/>
          <p:nvPr/>
        </p:nvSpPr>
        <p:spPr bwMode="auto">
          <a:xfrm>
            <a:off x="9447801" y="1389294"/>
            <a:ext cx="2182318" cy="666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192">
              <a:lnSpc>
                <a:spcPct val="90000"/>
              </a:lnSpc>
              <a:defRPr/>
            </a:pPr>
            <a:r>
              <a:rPr lang="en-US" sz="1600" b="1" dirty="0">
                <a:solidFill>
                  <a:srgbClr val="FFFFFF">
                    <a:lumMod val="50000"/>
                  </a:srgbClr>
                </a:solidFill>
                <a:latin typeface="Segoe UI Black" panose="020B0A02040204020203" pitchFamily="34" charset="0"/>
                <a:ea typeface="Segoe UI Black" panose="020B0A02040204020203" pitchFamily="34" charset="0"/>
                <a:cs typeface="Segoe UI Black" panose="020B0A02040204020203" pitchFamily="34" charset="0"/>
              </a:rPr>
              <a:t>Largest scale-up</a:t>
            </a:r>
          </a:p>
        </p:txBody>
      </p:sp>
    </p:spTree>
    <p:extLst>
      <p:ext uri="{BB962C8B-B14F-4D97-AF65-F5344CB8AC3E}">
        <p14:creationId xmlns:p14="http://schemas.microsoft.com/office/powerpoint/2010/main" val="170163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anim calcmode="lin" valueType="num">
                                      <p:cBhvr>
                                        <p:cTn id="8" dur="750" fill="hold"/>
                                        <p:tgtEl>
                                          <p:spTgt spid="21"/>
                                        </p:tgtEl>
                                        <p:attrNameLst>
                                          <p:attrName>ppt_x</p:attrName>
                                        </p:attrNameLst>
                                      </p:cBhvr>
                                      <p:tavLst>
                                        <p:tav tm="0">
                                          <p:val>
                                            <p:strVal val="#ppt_x"/>
                                          </p:val>
                                        </p:tav>
                                        <p:tav tm="100000">
                                          <p:val>
                                            <p:strVal val="#ppt_x"/>
                                          </p:val>
                                        </p:tav>
                                      </p:tavLst>
                                    </p:anim>
                                    <p:anim calcmode="lin" valueType="num">
                                      <p:cBhvr>
                                        <p:cTn id="9" dur="75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5" presetClass="path" presetSubtype="0" decel="100000" fill="hold" nodeType="clickEffect">
                                  <p:stCondLst>
                                    <p:cond delay="0"/>
                                  </p:stCondLst>
                                  <p:childTnLst>
                                    <p:animMotion origin="layout" path="M -3.11463E-7 4.11711E-6 L -0.16799 4.11711E-6 " pathEditMode="relative" rAng="0" ptsTypes="AA">
                                      <p:cBhvr>
                                        <p:cTn id="13" dur="750" fill="hold"/>
                                        <p:tgtEl>
                                          <p:spTgt spid="24"/>
                                        </p:tgtEl>
                                        <p:attrNameLst>
                                          <p:attrName>ppt_x</p:attrName>
                                          <p:attrName>ppt_y</p:attrName>
                                        </p:attrNameLst>
                                      </p:cBhvr>
                                      <p:rCtr x="-8399" y="0"/>
                                    </p:animMotion>
                                  </p:childTnLst>
                                </p:cTn>
                              </p:par>
                              <p:par>
                                <p:cTn id="14" presetID="35" presetClass="path" presetSubtype="0" decel="100000" fill="hold" nodeType="withEffect">
                                  <p:stCondLst>
                                    <p:cond delay="0"/>
                                  </p:stCondLst>
                                  <p:childTnLst>
                                    <p:animMotion origin="layout" path="M -3.33333E-6 -3.82716E-6 L -0.1658 -3.82716E-6 " pathEditMode="relative" rAng="0" ptsTypes="AA">
                                      <p:cBhvr>
                                        <p:cTn id="15" dur="750" fill="hold"/>
                                        <p:tgtEl>
                                          <p:spTgt spid="11"/>
                                        </p:tgtEl>
                                        <p:attrNameLst>
                                          <p:attrName>ppt_x</p:attrName>
                                          <p:attrName>ppt_y</p:attrName>
                                        </p:attrNameLst>
                                      </p:cBhvr>
                                      <p:rCtr x="-8299" y="0"/>
                                    </p:animMotion>
                                  </p:childTnLst>
                                </p:cTn>
                              </p:par>
                              <p:par>
                                <p:cTn id="16" presetID="10" presetClass="entr" presetSubtype="0" fill="hold"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250"/>
                                  </p:stCondLst>
                                  <p:childTnLst>
                                    <p:animMotion origin="layout" path="M -1.11111E-6 -3.82716E-6 L -1.11111E-6 0.09136 " pathEditMode="relative" rAng="0" ptsTypes="AA">
                                      <p:cBhvr>
                                        <p:cTn id="20" dur="750" spd="-100000" fill="hold"/>
                                        <p:tgtEl>
                                          <p:spTgt spid="3"/>
                                        </p:tgtEl>
                                        <p:attrNameLst>
                                          <p:attrName>ppt_x</p:attrName>
                                          <p:attrName>ppt_y</p:attrName>
                                        </p:attrNameLst>
                                      </p:cBhvr>
                                      <p:rCtr x="0" y="4568"/>
                                    </p:animMotion>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0"/>
                            </p:stCondLst>
                            <p:childTnLst>
                              <p:par>
                                <p:cTn id="30" presetID="63" presetClass="path" presetSubtype="0" decel="100000" fill="hold" nodeType="afterEffect">
                                  <p:stCondLst>
                                    <p:cond delay="0"/>
                                  </p:stCondLst>
                                  <p:childTnLst>
                                    <p:animMotion origin="layout" path="M -1.94444E-6 7.40741E-7 L 0.16788 7.40741E-7 " pathEditMode="relative" rAng="0" ptsTypes="AA">
                                      <p:cBhvr>
                                        <p:cTn id="31" dur="750" fill="hold"/>
                                        <p:tgtEl>
                                          <p:spTgt spid="40"/>
                                        </p:tgtEl>
                                        <p:attrNameLst>
                                          <p:attrName>ppt_x</p:attrName>
                                          <p:attrName>ppt_y</p:attrName>
                                        </p:attrNameLst>
                                      </p:cBhvr>
                                      <p:rCtr x="8385" y="0"/>
                                    </p:animMotion>
                                  </p:childTnLst>
                                </p:cTn>
                              </p:par>
                              <p:par>
                                <p:cTn id="32" presetID="10" presetClass="entr" presetSubtype="0" fill="hold" nodeType="withEffect">
                                  <p:stCondLst>
                                    <p:cond delay="25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42" presetClass="path" presetSubtype="0" decel="100000" fill="hold" nodeType="withEffect">
                                  <p:stCondLst>
                                    <p:cond delay="250"/>
                                  </p:stCondLst>
                                  <p:childTnLst>
                                    <p:animMotion origin="layout" path="M 4.98596E-6 4.11711E-6 L 4.98596E-6 0.09124 " pathEditMode="relative" rAng="0" ptsTypes="AA">
                                      <p:cBhvr>
                                        <p:cTn id="36" dur="750" spd="-100000" fill="hold"/>
                                        <p:tgtEl>
                                          <p:spTgt spid="47"/>
                                        </p:tgtEl>
                                        <p:attrNameLst>
                                          <p:attrName>ppt_x</p:attrName>
                                          <p:attrName>ppt_y</p:attrName>
                                        </p:attrNameLst>
                                      </p:cBhvr>
                                      <p:rCtr x="0" y="4562"/>
                                    </p:animMotion>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2"/>
          <p:cNvSpPr txBox="1">
            <a:spLocks/>
          </p:cNvSpPr>
          <p:nvPr/>
        </p:nvSpPr>
        <p:spPr>
          <a:xfrm>
            <a:off x="254041" y="3072549"/>
            <a:ext cx="5566463" cy="2896521"/>
          </a:xfrm>
          <a:prstGeom prst="rect">
            <a:avLst/>
          </a:prstGeom>
          <a:noFill/>
        </p:spPr>
        <p:txBody>
          <a:bodyPr vert="horz" wrap="square" lIns="143388" tIns="89617" rIns="143388" bIns="8961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rgbClr val="505050"/>
              </a:buClr>
              <a:buNone/>
            </a:pPr>
            <a:r>
              <a:rPr lang="en-US" sz="2745" dirty="0">
                <a:solidFill>
                  <a:srgbClr val="000000"/>
                </a:solidFill>
                <a:latin typeface="Segoe UI"/>
              </a:rPr>
              <a:t>Optimized for data workloads</a:t>
            </a:r>
          </a:p>
          <a:p>
            <a:pPr marL="0" indent="0">
              <a:lnSpc>
                <a:spcPct val="100000"/>
              </a:lnSpc>
              <a:spcBef>
                <a:spcPts val="1175"/>
              </a:spcBef>
              <a:buClr>
                <a:srgbClr val="505050"/>
              </a:buClr>
              <a:buNone/>
            </a:pPr>
            <a:r>
              <a:rPr lang="en-US" sz="2745" dirty="0">
                <a:solidFill>
                  <a:srgbClr val="000000"/>
                </a:solidFill>
                <a:latin typeface="Segoe UI"/>
              </a:rPr>
              <a:t>Up to 32 CPU cores, 448 GB RAM</a:t>
            </a:r>
          </a:p>
          <a:p>
            <a:pPr marL="0" indent="0">
              <a:lnSpc>
                <a:spcPct val="100000"/>
              </a:lnSpc>
              <a:spcBef>
                <a:spcPts val="1175"/>
              </a:spcBef>
              <a:buClr>
                <a:srgbClr val="505050"/>
              </a:buClr>
              <a:buNone/>
            </a:pPr>
            <a:r>
              <a:rPr lang="en-US" sz="2745" dirty="0">
                <a:solidFill>
                  <a:srgbClr val="000000"/>
                </a:solidFill>
                <a:latin typeface="Segoe UI"/>
              </a:rPr>
              <a:t>6.5 TB local SSD</a:t>
            </a:r>
          </a:p>
          <a:p>
            <a:pPr marL="0" indent="0">
              <a:lnSpc>
                <a:spcPct val="100000"/>
              </a:lnSpc>
              <a:spcBef>
                <a:spcPts val="1175"/>
              </a:spcBef>
              <a:buClr>
                <a:srgbClr val="505050"/>
              </a:buClr>
              <a:buNone/>
            </a:pPr>
            <a:r>
              <a:rPr lang="en-US" sz="2745" dirty="0">
                <a:solidFill>
                  <a:srgbClr val="000000"/>
                </a:solidFill>
                <a:latin typeface="Segoe UI"/>
              </a:rPr>
              <a:t>Latest generation Intel processor</a:t>
            </a:r>
          </a:p>
          <a:p>
            <a:pPr marL="0" indent="0">
              <a:lnSpc>
                <a:spcPct val="100000"/>
              </a:lnSpc>
              <a:spcBef>
                <a:spcPts val="1175"/>
              </a:spcBef>
              <a:buClr>
                <a:srgbClr val="505050"/>
              </a:buClr>
              <a:buNone/>
            </a:pPr>
            <a:r>
              <a:rPr lang="en-US" sz="2745" dirty="0">
                <a:solidFill>
                  <a:srgbClr val="000000"/>
                </a:solidFill>
                <a:latin typeface="Segoe UI"/>
              </a:rPr>
              <a:t>Up to 64 attached disks!!</a:t>
            </a:r>
          </a:p>
        </p:txBody>
      </p:sp>
      <p:grpSp>
        <p:nvGrpSpPr>
          <p:cNvPr id="22" name="Group 21"/>
          <p:cNvGrpSpPr/>
          <p:nvPr/>
        </p:nvGrpSpPr>
        <p:grpSpPr>
          <a:xfrm>
            <a:off x="7052598" y="584604"/>
            <a:ext cx="4103636" cy="3775599"/>
            <a:chOff x="5289550" y="806450"/>
            <a:chExt cx="3078163" cy="2832101"/>
          </a:xfrm>
        </p:grpSpPr>
        <p:sp>
          <p:nvSpPr>
            <p:cNvPr id="23" name="AutoShape 3"/>
            <p:cNvSpPr>
              <a:spLocks noChangeAspect="1" noChangeArrowheads="1" noTextEdit="1"/>
            </p:cNvSpPr>
            <p:nvPr/>
          </p:nvSpPr>
          <p:spPr bwMode="auto">
            <a:xfrm>
              <a:off x="5292725" y="806450"/>
              <a:ext cx="3074988"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4" name="Freeform 5"/>
            <p:cNvSpPr>
              <a:spLocks/>
            </p:cNvSpPr>
            <p:nvPr/>
          </p:nvSpPr>
          <p:spPr bwMode="auto">
            <a:xfrm>
              <a:off x="5822950" y="3044825"/>
              <a:ext cx="2011363" cy="593725"/>
            </a:xfrm>
            <a:custGeom>
              <a:avLst/>
              <a:gdLst>
                <a:gd name="T0" fmla="*/ 535 w 736"/>
                <a:gd name="T1" fmla="*/ 0 h 217"/>
                <a:gd name="T2" fmla="*/ 508 w 736"/>
                <a:gd name="T3" fmla="*/ 0 h 217"/>
                <a:gd name="T4" fmla="*/ 243 w 736"/>
                <a:gd name="T5" fmla="*/ 0 h 217"/>
                <a:gd name="T6" fmla="*/ 229 w 736"/>
                <a:gd name="T7" fmla="*/ 0 h 217"/>
                <a:gd name="T8" fmla="*/ 0 w 736"/>
                <a:gd name="T9" fmla="*/ 149 h 217"/>
                <a:gd name="T10" fmla="*/ 0 w 736"/>
                <a:gd name="T11" fmla="*/ 217 h 217"/>
                <a:gd name="T12" fmla="*/ 275 w 736"/>
                <a:gd name="T13" fmla="*/ 217 h 217"/>
                <a:gd name="T14" fmla="*/ 476 w 736"/>
                <a:gd name="T15" fmla="*/ 217 h 217"/>
                <a:gd name="T16" fmla="*/ 736 w 736"/>
                <a:gd name="T17" fmla="*/ 217 h 217"/>
                <a:gd name="T18" fmla="*/ 736 w 736"/>
                <a:gd name="T19" fmla="*/ 149 h 217"/>
                <a:gd name="T20" fmla="*/ 535 w 736"/>
                <a:gd name="T21"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6" h="217">
                  <a:moveTo>
                    <a:pt x="535" y="0"/>
                  </a:moveTo>
                  <a:cubicBezTo>
                    <a:pt x="508" y="0"/>
                    <a:pt x="508" y="0"/>
                    <a:pt x="508" y="0"/>
                  </a:cubicBezTo>
                  <a:cubicBezTo>
                    <a:pt x="243" y="0"/>
                    <a:pt x="243" y="0"/>
                    <a:pt x="243" y="0"/>
                  </a:cubicBezTo>
                  <a:cubicBezTo>
                    <a:pt x="229" y="0"/>
                    <a:pt x="229" y="0"/>
                    <a:pt x="229" y="0"/>
                  </a:cubicBezTo>
                  <a:cubicBezTo>
                    <a:pt x="266" y="130"/>
                    <a:pt x="216" y="149"/>
                    <a:pt x="0" y="149"/>
                  </a:cubicBezTo>
                  <a:cubicBezTo>
                    <a:pt x="0" y="217"/>
                    <a:pt x="0" y="217"/>
                    <a:pt x="0" y="217"/>
                  </a:cubicBezTo>
                  <a:cubicBezTo>
                    <a:pt x="275" y="217"/>
                    <a:pt x="275" y="217"/>
                    <a:pt x="275" y="217"/>
                  </a:cubicBezTo>
                  <a:cubicBezTo>
                    <a:pt x="476" y="217"/>
                    <a:pt x="476" y="217"/>
                    <a:pt x="476" y="217"/>
                  </a:cubicBezTo>
                  <a:cubicBezTo>
                    <a:pt x="736" y="217"/>
                    <a:pt x="736" y="217"/>
                    <a:pt x="736" y="217"/>
                  </a:cubicBezTo>
                  <a:cubicBezTo>
                    <a:pt x="736" y="149"/>
                    <a:pt x="736" y="149"/>
                    <a:pt x="736" y="149"/>
                  </a:cubicBezTo>
                  <a:cubicBezTo>
                    <a:pt x="520" y="149"/>
                    <a:pt x="498" y="130"/>
                    <a:pt x="535" y="0"/>
                  </a:cubicBez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5" name="Rectangle 6"/>
            <p:cNvSpPr>
              <a:spLocks noChangeArrowheads="1"/>
            </p:cNvSpPr>
            <p:nvPr/>
          </p:nvSpPr>
          <p:spPr bwMode="auto">
            <a:xfrm>
              <a:off x="5822950" y="3452813"/>
              <a:ext cx="2011363" cy="185738"/>
            </a:xfrm>
            <a:prstGeom prst="rect">
              <a:avLst/>
            </a:prstGeom>
            <a:solidFill>
              <a:srgbClr val="C9C9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6" name="Freeform 7"/>
            <p:cNvSpPr>
              <a:spLocks/>
            </p:cNvSpPr>
            <p:nvPr/>
          </p:nvSpPr>
          <p:spPr bwMode="auto">
            <a:xfrm>
              <a:off x="6391275" y="3044825"/>
              <a:ext cx="893763" cy="339725"/>
            </a:xfrm>
            <a:custGeom>
              <a:avLst/>
              <a:gdLst>
                <a:gd name="T0" fmla="*/ 300 w 327"/>
                <a:gd name="T1" fmla="*/ 0 h 124"/>
                <a:gd name="T2" fmla="*/ 35 w 327"/>
                <a:gd name="T3" fmla="*/ 0 h 124"/>
                <a:gd name="T4" fmla="*/ 21 w 327"/>
                <a:gd name="T5" fmla="*/ 0 h 124"/>
                <a:gd name="T6" fmla="*/ 0 w 327"/>
                <a:gd name="T7" fmla="*/ 124 h 124"/>
                <a:gd name="T8" fmla="*/ 325 w 327"/>
                <a:gd name="T9" fmla="*/ 9 h 124"/>
                <a:gd name="T10" fmla="*/ 327 w 327"/>
                <a:gd name="T11" fmla="*/ 0 h 124"/>
                <a:gd name="T12" fmla="*/ 300 w 327"/>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327" h="124">
                  <a:moveTo>
                    <a:pt x="300" y="0"/>
                  </a:moveTo>
                  <a:cubicBezTo>
                    <a:pt x="35" y="0"/>
                    <a:pt x="35" y="0"/>
                    <a:pt x="35" y="0"/>
                  </a:cubicBezTo>
                  <a:cubicBezTo>
                    <a:pt x="21" y="0"/>
                    <a:pt x="21" y="0"/>
                    <a:pt x="21" y="0"/>
                  </a:cubicBezTo>
                  <a:cubicBezTo>
                    <a:pt x="40" y="66"/>
                    <a:pt x="36" y="103"/>
                    <a:pt x="0" y="124"/>
                  </a:cubicBezTo>
                  <a:cubicBezTo>
                    <a:pt x="325" y="9"/>
                    <a:pt x="325" y="9"/>
                    <a:pt x="325" y="9"/>
                  </a:cubicBezTo>
                  <a:cubicBezTo>
                    <a:pt x="326" y="6"/>
                    <a:pt x="326" y="3"/>
                    <a:pt x="327" y="0"/>
                  </a:cubicBezTo>
                  <a:lnTo>
                    <a:pt x="300" y="0"/>
                  </a:lnTo>
                  <a:close/>
                </a:path>
              </a:pathLst>
            </a:custGeom>
            <a:solidFill>
              <a:srgbClr val="7878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7" name="Rectangle 8"/>
            <p:cNvSpPr>
              <a:spLocks noChangeArrowheads="1"/>
            </p:cNvSpPr>
            <p:nvPr/>
          </p:nvSpPr>
          <p:spPr bwMode="auto">
            <a:xfrm>
              <a:off x="6280150" y="3422650"/>
              <a:ext cx="1588" cy="1588"/>
            </a:xfrm>
            <a:prstGeom prst="rect">
              <a:avLst/>
            </a:prstGeom>
            <a:solidFill>
              <a:srgbClr val="89898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8" name="Freeform 9"/>
            <p:cNvSpPr>
              <a:spLocks noEditPoints="1"/>
            </p:cNvSpPr>
            <p:nvPr/>
          </p:nvSpPr>
          <p:spPr bwMode="auto">
            <a:xfrm>
              <a:off x="5289550" y="809625"/>
              <a:ext cx="3078163" cy="2249488"/>
            </a:xfrm>
            <a:custGeom>
              <a:avLst/>
              <a:gdLst>
                <a:gd name="T0" fmla="*/ 1058 w 1126"/>
                <a:gd name="T1" fmla="*/ 0 h 823"/>
                <a:gd name="T2" fmla="*/ 61 w 1126"/>
                <a:gd name="T3" fmla="*/ 0 h 823"/>
                <a:gd name="T4" fmla="*/ 0 w 1126"/>
                <a:gd name="T5" fmla="*/ 65 h 823"/>
                <a:gd name="T6" fmla="*/ 0 w 1126"/>
                <a:gd name="T7" fmla="*/ 760 h 823"/>
                <a:gd name="T8" fmla="*/ 61 w 1126"/>
                <a:gd name="T9" fmla="*/ 823 h 823"/>
                <a:gd name="T10" fmla="*/ 1058 w 1126"/>
                <a:gd name="T11" fmla="*/ 823 h 823"/>
                <a:gd name="T12" fmla="*/ 1126 w 1126"/>
                <a:gd name="T13" fmla="*/ 760 h 823"/>
                <a:gd name="T14" fmla="*/ 1126 w 1126"/>
                <a:gd name="T15" fmla="*/ 65 h 823"/>
                <a:gd name="T16" fmla="*/ 1058 w 1126"/>
                <a:gd name="T17" fmla="*/ 0 h 823"/>
                <a:gd name="T18" fmla="*/ 1039 w 1126"/>
                <a:gd name="T19" fmla="*/ 87 h 823"/>
                <a:gd name="T20" fmla="*/ 1039 w 1126"/>
                <a:gd name="T21" fmla="*/ 737 h 823"/>
                <a:gd name="T22" fmla="*/ 87 w 1126"/>
                <a:gd name="T23" fmla="*/ 737 h 823"/>
                <a:gd name="T24" fmla="*/ 87 w 1126"/>
                <a:gd name="T25" fmla="*/ 87 h 823"/>
                <a:gd name="T26" fmla="*/ 1042 w 1126"/>
                <a:gd name="T27" fmla="*/ 86 h 823"/>
                <a:gd name="T28" fmla="*/ 1039 w 1126"/>
                <a:gd name="T29" fmla="*/ 8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6" h="823">
                  <a:moveTo>
                    <a:pt x="1058" y="0"/>
                  </a:moveTo>
                  <a:cubicBezTo>
                    <a:pt x="61" y="0"/>
                    <a:pt x="61" y="0"/>
                    <a:pt x="61" y="0"/>
                  </a:cubicBezTo>
                  <a:cubicBezTo>
                    <a:pt x="27" y="0"/>
                    <a:pt x="0" y="31"/>
                    <a:pt x="0" y="65"/>
                  </a:cubicBezTo>
                  <a:cubicBezTo>
                    <a:pt x="0" y="760"/>
                    <a:pt x="0" y="760"/>
                    <a:pt x="0" y="760"/>
                  </a:cubicBezTo>
                  <a:cubicBezTo>
                    <a:pt x="0" y="793"/>
                    <a:pt x="27" y="823"/>
                    <a:pt x="61" y="823"/>
                  </a:cubicBezTo>
                  <a:cubicBezTo>
                    <a:pt x="1058" y="823"/>
                    <a:pt x="1058" y="823"/>
                    <a:pt x="1058" y="823"/>
                  </a:cubicBezTo>
                  <a:cubicBezTo>
                    <a:pt x="1092" y="823"/>
                    <a:pt x="1126" y="793"/>
                    <a:pt x="1126" y="760"/>
                  </a:cubicBezTo>
                  <a:cubicBezTo>
                    <a:pt x="1126" y="65"/>
                    <a:pt x="1126" y="65"/>
                    <a:pt x="1126" y="65"/>
                  </a:cubicBezTo>
                  <a:cubicBezTo>
                    <a:pt x="1126" y="31"/>
                    <a:pt x="1092" y="0"/>
                    <a:pt x="1058" y="0"/>
                  </a:cubicBezTo>
                  <a:close/>
                  <a:moveTo>
                    <a:pt x="1039" y="87"/>
                  </a:moveTo>
                  <a:cubicBezTo>
                    <a:pt x="1039" y="737"/>
                    <a:pt x="1039" y="737"/>
                    <a:pt x="1039" y="737"/>
                  </a:cubicBezTo>
                  <a:cubicBezTo>
                    <a:pt x="87" y="737"/>
                    <a:pt x="87" y="737"/>
                    <a:pt x="87" y="737"/>
                  </a:cubicBezTo>
                  <a:cubicBezTo>
                    <a:pt x="87" y="87"/>
                    <a:pt x="87" y="87"/>
                    <a:pt x="87" y="87"/>
                  </a:cubicBezTo>
                  <a:cubicBezTo>
                    <a:pt x="1042" y="86"/>
                    <a:pt x="1042" y="86"/>
                    <a:pt x="1042" y="86"/>
                  </a:cubicBezTo>
                  <a:lnTo>
                    <a:pt x="1039" y="87"/>
                  </a:lnTo>
                  <a:close/>
                </a:path>
              </a:pathLst>
            </a:cu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29" name="Freeform 10"/>
            <p:cNvSpPr>
              <a:spLocks/>
            </p:cNvSpPr>
            <p:nvPr/>
          </p:nvSpPr>
          <p:spPr bwMode="auto">
            <a:xfrm>
              <a:off x="5289550" y="809625"/>
              <a:ext cx="2895600" cy="2249488"/>
            </a:xfrm>
            <a:custGeom>
              <a:avLst/>
              <a:gdLst>
                <a:gd name="T0" fmla="*/ 87 w 1059"/>
                <a:gd name="T1" fmla="*/ 737 h 823"/>
                <a:gd name="T2" fmla="*/ 85 w 1059"/>
                <a:gd name="T3" fmla="*/ 737 h 823"/>
                <a:gd name="T4" fmla="*/ 85 w 1059"/>
                <a:gd name="T5" fmla="*/ 87 h 823"/>
                <a:gd name="T6" fmla="*/ 958 w 1059"/>
                <a:gd name="T7" fmla="*/ 86 h 823"/>
                <a:gd name="T8" fmla="*/ 1059 w 1059"/>
                <a:gd name="T9" fmla="*/ 1 h 823"/>
                <a:gd name="T10" fmla="*/ 1058 w 1059"/>
                <a:gd name="T11" fmla="*/ 0 h 823"/>
                <a:gd name="T12" fmla="*/ 61 w 1059"/>
                <a:gd name="T13" fmla="*/ 0 h 823"/>
                <a:gd name="T14" fmla="*/ 0 w 1059"/>
                <a:gd name="T15" fmla="*/ 65 h 823"/>
                <a:gd name="T16" fmla="*/ 0 w 1059"/>
                <a:gd name="T17" fmla="*/ 760 h 823"/>
                <a:gd name="T18" fmla="*/ 61 w 1059"/>
                <a:gd name="T19" fmla="*/ 823 h 823"/>
                <a:gd name="T20" fmla="*/ 85 w 1059"/>
                <a:gd name="T21" fmla="*/ 823 h 823"/>
                <a:gd name="T22" fmla="*/ 188 w 1059"/>
                <a:gd name="T23" fmla="*/ 737 h 823"/>
                <a:gd name="T24" fmla="*/ 87 w 1059"/>
                <a:gd name="T25" fmla="*/ 737 h 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9" h="823">
                  <a:moveTo>
                    <a:pt x="87" y="737"/>
                  </a:moveTo>
                  <a:cubicBezTo>
                    <a:pt x="85" y="737"/>
                    <a:pt x="85" y="737"/>
                    <a:pt x="85" y="737"/>
                  </a:cubicBezTo>
                  <a:cubicBezTo>
                    <a:pt x="85" y="87"/>
                    <a:pt x="85" y="87"/>
                    <a:pt x="85" y="87"/>
                  </a:cubicBezTo>
                  <a:cubicBezTo>
                    <a:pt x="958" y="86"/>
                    <a:pt x="958" y="86"/>
                    <a:pt x="958" y="86"/>
                  </a:cubicBezTo>
                  <a:cubicBezTo>
                    <a:pt x="1059" y="1"/>
                    <a:pt x="1059" y="1"/>
                    <a:pt x="1059" y="1"/>
                  </a:cubicBezTo>
                  <a:cubicBezTo>
                    <a:pt x="1058" y="1"/>
                    <a:pt x="1058" y="0"/>
                    <a:pt x="1058" y="0"/>
                  </a:cubicBezTo>
                  <a:cubicBezTo>
                    <a:pt x="61" y="0"/>
                    <a:pt x="61" y="0"/>
                    <a:pt x="61" y="0"/>
                  </a:cubicBezTo>
                  <a:cubicBezTo>
                    <a:pt x="27" y="0"/>
                    <a:pt x="0" y="31"/>
                    <a:pt x="0" y="65"/>
                  </a:cubicBezTo>
                  <a:cubicBezTo>
                    <a:pt x="0" y="760"/>
                    <a:pt x="0" y="760"/>
                    <a:pt x="0" y="760"/>
                  </a:cubicBezTo>
                  <a:cubicBezTo>
                    <a:pt x="0" y="793"/>
                    <a:pt x="27" y="823"/>
                    <a:pt x="61" y="823"/>
                  </a:cubicBezTo>
                  <a:cubicBezTo>
                    <a:pt x="85" y="823"/>
                    <a:pt x="85" y="823"/>
                    <a:pt x="85" y="823"/>
                  </a:cubicBezTo>
                  <a:cubicBezTo>
                    <a:pt x="188" y="737"/>
                    <a:pt x="188" y="737"/>
                    <a:pt x="188" y="737"/>
                  </a:cubicBezTo>
                  <a:lnTo>
                    <a:pt x="87" y="737"/>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sp>
          <p:nvSpPr>
            <p:cNvPr id="30" name="Freeform 11"/>
            <p:cNvSpPr>
              <a:spLocks/>
            </p:cNvSpPr>
            <p:nvPr/>
          </p:nvSpPr>
          <p:spPr bwMode="auto">
            <a:xfrm>
              <a:off x="5522913" y="1044575"/>
              <a:ext cx="2386013" cy="1779588"/>
            </a:xfrm>
            <a:custGeom>
              <a:avLst/>
              <a:gdLst>
                <a:gd name="T0" fmla="*/ 0 w 1503"/>
                <a:gd name="T1" fmla="*/ 1121 h 1121"/>
                <a:gd name="T2" fmla="*/ 3 w 1503"/>
                <a:gd name="T3" fmla="*/ 1121 h 1121"/>
                <a:gd name="T4" fmla="*/ 3 w 1503"/>
                <a:gd name="T5" fmla="*/ 2 h 1121"/>
                <a:gd name="T6" fmla="*/ 1503 w 1503"/>
                <a:gd name="T7" fmla="*/ 0 h 1121"/>
                <a:gd name="T8" fmla="*/ 1503 w 1503"/>
                <a:gd name="T9" fmla="*/ 0 h 1121"/>
                <a:gd name="T10" fmla="*/ 0 w 1503"/>
                <a:gd name="T11" fmla="*/ 2 h 1121"/>
                <a:gd name="T12" fmla="*/ 0 w 1503"/>
                <a:gd name="T13" fmla="*/ 1121 h 1121"/>
              </a:gdLst>
              <a:ahLst/>
              <a:cxnLst>
                <a:cxn ang="0">
                  <a:pos x="T0" y="T1"/>
                </a:cxn>
                <a:cxn ang="0">
                  <a:pos x="T2" y="T3"/>
                </a:cxn>
                <a:cxn ang="0">
                  <a:pos x="T4" y="T5"/>
                </a:cxn>
                <a:cxn ang="0">
                  <a:pos x="T6" y="T7"/>
                </a:cxn>
                <a:cxn ang="0">
                  <a:pos x="T8" y="T9"/>
                </a:cxn>
                <a:cxn ang="0">
                  <a:pos x="T10" y="T11"/>
                </a:cxn>
                <a:cxn ang="0">
                  <a:pos x="T12" y="T13"/>
                </a:cxn>
              </a:cxnLst>
              <a:rect l="0" t="0" r="r" b="b"/>
              <a:pathLst>
                <a:path w="1503" h="1121">
                  <a:moveTo>
                    <a:pt x="0" y="1121"/>
                  </a:moveTo>
                  <a:lnTo>
                    <a:pt x="3" y="1121"/>
                  </a:lnTo>
                  <a:lnTo>
                    <a:pt x="3" y="2"/>
                  </a:lnTo>
                  <a:lnTo>
                    <a:pt x="1503" y="0"/>
                  </a:lnTo>
                  <a:lnTo>
                    <a:pt x="1503" y="0"/>
                  </a:lnTo>
                  <a:lnTo>
                    <a:pt x="0" y="2"/>
                  </a:lnTo>
                  <a:lnTo>
                    <a:pt x="0" y="1121"/>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03" tIns="60952" rIns="121903" bIns="60952" numCol="1" anchor="t" anchorCtr="0" compatLnSpc="1">
              <a:prstTxWarp prst="textNoShape">
                <a:avLst/>
              </a:prstTxWarp>
            </a:bodyPr>
            <a:lstStyle/>
            <a:p>
              <a:pPr>
                <a:defRPr/>
              </a:pPr>
              <a:endParaRPr lang="en-US" sz="2400" kern="0">
                <a:solidFill>
                  <a:srgbClr val="000000"/>
                </a:solidFill>
              </a:endParaRPr>
            </a:p>
          </p:txBody>
        </p:sp>
      </p:grpSp>
      <p:sp>
        <p:nvSpPr>
          <p:cNvPr id="31" name="Title 1"/>
          <p:cNvSpPr txBox="1">
            <a:spLocks/>
          </p:cNvSpPr>
          <p:nvPr/>
        </p:nvSpPr>
        <p:spPr>
          <a:xfrm>
            <a:off x="0" y="1003794"/>
            <a:ext cx="5392556" cy="2091658"/>
          </a:xfrm>
          <a:prstGeom prst="rect">
            <a:avLst/>
          </a:prstGeom>
        </p:spPr>
        <p:txBody>
          <a:bodyPr vert="horz" wrap="square" lIns="143428" tIns="89642" rIns="143428" bIns="89642"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AU" sz="7056">
                <a:solidFill>
                  <a:srgbClr val="000000"/>
                </a:solidFill>
              </a:rPr>
              <a:t>The </a:t>
            </a:r>
            <a:r>
              <a:rPr lang="en-AU" sz="7840" b="1">
                <a:solidFill>
                  <a:srgbClr val="000000"/>
                </a:solidFill>
                <a:latin typeface="Segoe UI Black" panose="020B0A02040204020203" pitchFamily="34" charset="0"/>
                <a:ea typeface="Segoe UI Black" panose="020B0A02040204020203" pitchFamily="34" charset="0"/>
                <a:cs typeface="Segoe UI Black" panose="020B0A02040204020203" pitchFamily="34" charset="0"/>
              </a:rPr>
              <a:t>G</a:t>
            </a:r>
            <a:r>
              <a:rPr lang="en-AU" sz="7056">
                <a:solidFill>
                  <a:srgbClr val="000000"/>
                </a:solidFill>
              </a:rPr>
              <a:t> family</a:t>
            </a:r>
          </a:p>
        </p:txBody>
      </p:sp>
      <p:cxnSp>
        <p:nvCxnSpPr>
          <p:cNvPr id="32" name="Straight Connector 31"/>
          <p:cNvCxnSpPr/>
          <p:nvPr/>
        </p:nvCxnSpPr>
        <p:spPr>
          <a:xfrm>
            <a:off x="361020" y="2499328"/>
            <a:ext cx="5459484" cy="0"/>
          </a:xfrm>
          <a:prstGeom prst="line">
            <a:avLst/>
          </a:prstGeom>
          <a:noFill/>
          <a:ln w="9525" cap="flat" cmpd="sng" algn="ctr">
            <a:solidFill>
              <a:srgbClr val="505050"/>
            </a:solidFill>
            <a:prstDash val="solid"/>
            <a:headEnd type="none"/>
            <a:tailEnd type="none"/>
          </a:ln>
          <a:effectLst/>
        </p:spPr>
      </p:cxnSp>
      <p:sp>
        <p:nvSpPr>
          <p:cNvPr id="33" name="Rectangle 32"/>
          <p:cNvSpPr/>
          <p:nvPr/>
        </p:nvSpPr>
        <p:spPr bwMode="auto">
          <a:xfrm>
            <a:off x="7352944" y="906581"/>
            <a:ext cx="3516903" cy="2404828"/>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a:lnSpc>
                <a:spcPct val="90000"/>
              </a:lnSpc>
              <a:defRPr/>
            </a:pPr>
            <a:endParaRPr lang="en-US" sz="2400" kern="0" dirty="0" err="1">
              <a:solidFill>
                <a:srgbClr val="000000"/>
              </a:solidFill>
              <a:ea typeface="Segoe UI" pitchFamily="34" charset="0"/>
              <a:cs typeface="Segoe UI" pitchFamily="34" charset="0"/>
            </a:endParaRPr>
          </a:p>
        </p:txBody>
      </p:sp>
      <p:pic>
        <p:nvPicPr>
          <p:cNvPr id="34" name="Picture 33"/>
          <p:cNvPicPr>
            <a:picLocks noChangeAspect="1"/>
          </p:cNvPicPr>
          <p:nvPr/>
        </p:nvPicPr>
        <p:blipFill>
          <a:blip r:embed="rId2"/>
          <a:stretch>
            <a:fillRect/>
          </a:stretch>
        </p:blipFill>
        <p:spPr>
          <a:xfrm>
            <a:off x="6915984" y="4320567"/>
            <a:ext cx="4390820" cy="1853461"/>
          </a:xfrm>
          <a:prstGeom prst="rect">
            <a:avLst/>
          </a:prstGeom>
          <a:noFill/>
          <a:effectLst>
            <a:outerShdw blurRad="63500" sx="102000" sy="102000" algn="ctr" rotWithShape="0">
              <a:prstClr val="black">
                <a:alpha val="40000"/>
              </a:prstClr>
            </a:outerShdw>
          </a:effectLst>
        </p:spPr>
      </p:pic>
      <p:sp>
        <p:nvSpPr>
          <p:cNvPr id="35" name="AutoShape 3"/>
          <p:cNvSpPr>
            <a:spLocks noChangeAspect="1" noChangeArrowheads="1" noTextEdit="1"/>
          </p:cNvSpPr>
          <p:nvPr/>
        </p:nvSpPr>
        <p:spPr bwMode="auto">
          <a:xfrm>
            <a:off x="6992171" y="987919"/>
            <a:ext cx="4218435" cy="3820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defRPr/>
            </a:pPr>
            <a:endParaRPr lang="en-US" sz="2400" kern="0">
              <a:solidFill>
                <a:srgbClr val="000000"/>
              </a:solidFill>
            </a:endParaRPr>
          </a:p>
        </p:txBody>
      </p:sp>
      <p:sp>
        <p:nvSpPr>
          <p:cNvPr id="36" name="TextBox 35"/>
          <p:cNvSpPr txBox="1"/>
          <p:nvPr/>
        </p:nvSpPr>
        <p:spPr>
          <a:xfrm>
            <a:off x="8302136" y="1148644"/>
            <a:ext cx="1602589" cy="2162732"/>
          </a:xfrm>
          <a:prstGeom prst="rect">
            <a:avLst/>
          </a:prstGeom>
          <a:noFill/>
        </p:spPr>
        <p:txBody>
          <a:bodyPr wrap="square" lIns="179235" tIns="143388" rIns="179235" bIns="143388" rtlCol="0">
            <a:spAutoFit/>
          </a:bodyPr>
          <a:lstStyle/>
          <a:p>
            <a:pPr>
              <a:lnSpc>
                <a:spcPct val="90000"/>
              </a:lnSpc>
              <a:spcAft>
                <a:spcPts val="588"/>
              </a:spcAft>
              <a:defRPr/>
            </a:pPr>
            <a:r>
              <a:rPr lang="en-US" sz="13524" b="1" kern="0" dirty="0">
                <a:solidFill>
                  <a:srgbClr val="000000"/>
                </a:solidFill>
              </a:rPr>
              <a:t>G</a:t>
            </a:r>
          </a:p>
        </p:txBody>
      </p:sp>
      <p:pic>
        <p:nvPicPr>
          <p:cNvPr id="37" name="Picture 36"/>
          <p:cNvPicPr>
            <a:picLocks noChangeAspect="1"/>
          </p:cNvPicPr>
          <p:nvPr/>
        </p:nvPicPr>
        <p:blipFill>
          <a:blip r:embed="rId3"/>
          <a:stretch>
            <a:fillRect/>
          </a:stretch>
        </p:blipFill>
        <p:spPr>
          <a:xfrm>
            <a:off x="5892829" y="499488"/>
            <a:ext cx="6105112" cy="5609802"/>
          </a:xfrm>
          <a:prstGeom prst="rect">
            <a:avLst/>
          </a:prstGeom>
          <a:ln w="88900" cap="sq" cmpd="thickThin">
            <a:solidFill>
              <a:srgbClr val="505050"/>
            </a:solidFill>
            <a:prstDash val="solid"/>
            <a:miter lim="800000"/>
          </a:ln>
          <a:effectLst>
            <a:innerShdw blurRad="76200">
              <a:srgbClr val="000000"/>
            </a:innerShdw>
          </a:effectLst>
        </p:spPr>
      </p:pic>
      <p:pic>
        <p:nvPicPr>
          <p:cNvPr id="38" name="Picture 37"/>
          <p:cNvPicPr>
            <a:picLocks noChangeAspect="1"/>
          </p:cNvPicPr>
          <p:nvPr/>
        </p:nvPicPr>
        <p:blipFill rotWithShape="1">
          <a:blip r:embed="rId3"/>
          <a:srcRect l="16639" r="38434" b="69509"/>
          <a:stretch/>
        </p:blipFill>
        <p:spPr>
          <a:xfrm>
            <a:off x="5822066" y="477847"/>
            <a:ext cx="6218681" cy="3878122"/>
          </a:xfrm>
          <a:prstGeom prst="rect">
            <a:avLst/>
          </a:prstGeom>
          <a:ln w="88900" cap="sq" cmpd="thickThin">
            <a:solidFill>
              <a:srgbClr val="505050"/>
            </a:solidFill>
            <a:prstDash val="solid"/>
            <a:miter lim="800000"/>
          </a:ln>
          <a:effectLst>
            <a:innerShdw blurRad="76200">
              <a:srgbClr val="000000"/>
            </a:innerShdw>
          </a:effectLst>
        </p:spPr>
      </p:pic>
      <p:sp>
        <p:nvSpPr>
          <p:cNvPr id="39" name="Freeform 38"/>
          <p:cNvSpPr/>
          <p:nvPr/>
        </p:nvSpPr>
        <p:spPr>
          <a:xfrm>
            <a:off x="6155548" y="3325762"/>
            <a:ext cx="3596956" cy="692466"/>
          </a:xfrm>
          <a:custGeom>
            <a:avLst/>
            <a:gdLst>
              <a:gd name="connsiteX0" fmla="*/ 1335049 w 2698099"/>
              <a:gd name="connsiteY0" fmla="*/ 113624 h 519423"/>
              <a:gd name="connsiteX1" fmla="*/ 1302585 w 2698099"/>
              <a:gd name="connsiteY1" fmla="*/ 97392 h 519423"/>
              <a:gd name="connsiteX2" fmla="*/ 1275532 w 2698099"/>
              <a:gd name="connsiteY2" fmla="*/ 91981 h 519423"/>
              <a:gd name="connsiteX3" fmla="*/ 1167319 w 2698099"/>
              <a:gd name="connsiteY3" fmla="*/ 81160 h 519423"/>
              <a:gd name="connsiteX4" fmla="*/ 1059106 w 2698099"/>
              <a:gd name="connsiteY4" fmla="*/ 75749 h 519423"/>
              <a:gd name="connsiteX5" fmla="*/ 977946 w 2698099"/>
              <a:gd name="connsiteY5" fmla="*/ 70339 h 519423"/>
              <a:gd name="connsiteX6" fmla="*/ 945482 w 2698099"/>
              <a:gd name="connsiteY6" fmla="*/ 59517 h 519423"/>
              <a:gd name="connsiteX7" fmla="*/ 777752 w 2698099"/>
              <a:gd name="connsiteY7" fmla="*/ 48696 h 519423"/>
              <a:gd name="connsiteX8" fmla="*/ 756109 w 2698099"/>
              <a:gd name="connsiteY8" fmla="*/ 43285 h 519423"/>
              <a:gd name="connsiteX9" fmla="*/ 739877 w 2698099"/>
              <a:gd name="connsiteY9" fmla="*/ 37875 h 519423"/>
              <a:gd name="connsiteX10" fmla="*/ 658718 w 2698099"/>
              <a:gd name="connsiteY10" fmla="*/ 27053 h 519423"/>
              <a:gd name="connsiteX11" fmla="*/ 604611 w 2698099"/>
              <a:gd name="connsiteY11" fmla="*/ 16232 h 519423"/>
              <a:gd name="connsiteX12" fmla="*/ 588379 w 2698099"/>
              <a:gd name="connsiteY12" fmla="*/ 10821 h 519423"/>
              <a:gd name="connsiteX13" fmla="*/ 490987 w 2698099"/>
              <a:gd name="connsiteY13" fmla="*/ 0 h 519423"/>
              <a:gd name="connsiteX14" fmla="*/ 128474 w 2698099"/>
              <a:gd name="connsiteY14" fmla="*/ 5411 h 519423"/>
              <a:gd name="connsiteX15" fmla="*/ 96010 w 2698099"/>
              <a:gd name="connsiteY15" fmla="*/ 27053 h 519423"/>
              <a:gd name="connsiteX16" fmla="*/ 63546 w 2698099"/>
              <a:gd name="connsiteY16" fmla="*/ 37875 h 519423"/>
              <a:gd name="connsiteX17" fmla="*/ 25671 w 2698099"/>
              <a:gd name="connsiteY17" fmla="*/ 86570 h 519423"/>
              <a:gd name="connsiteX18" fmla="*/ 14850 w 2698099"/>
              <a:gd name="connsiteY18" fmla="*/ 97392 h 519423"/>
              <a:gd name="connsiteX19" fmla="*/ 9440 w 2698099"/>
              <a:gd name="connsiteY19" fmla="*/ 254301 h 519423"/>
              <a:gd name="connsiteX20" fmla="*/ 31082 w 2698099"/>
              <a:gd name="connsiteY20" fmla="*/ 281354 h 519423"/>
              <a:gd name="connsiteX21" fmla="*/ 47314 w 2698099"/>
              <a:gd name="connsiteY21" fmla="*/ 302997 h 519423"/>
              <a:gd name="connsiteX22" fmla="*/ 90599 w 2698099"/>
              <a:gd name="connsiteY22" fmla="*/ 319228 h 519423"/>
              <a:gd name="connsiteX23" fmla="*/ 133884 w 2698099"/>
              <a:gd name="connsiteY23" fmla="*/ 335460 h 519423"/>
              <a:gd name="connsiteX24" fmla="*/ 171759 w 2698099"/>
              <a:gd name="connsiteY24" fmla="*/ 357103 h 519423"/>
              <a:gd name="connsiteX25" fmla="*/ 187991 w 2698099"/>
              <a:gd name="connsiteY25" fmla="*/ 362514 h 519423"/>
              <a:gd name="connsiteX26" fmla="*/ 209634 w 2698099"/>
              <a:gd name="connsiteY26" fmla="*/ 384156 h 519423"/>
              <a:gd name="connsiteX27" fmla="*/ 247508 w 2698099"/>
              <a:gd name="connsiteY27" fmla="*/ 394978 h 519423"/>
              <a:gd name="connsiteX28" fmla="*/ 274561 w 2698099"/>
              <a:gd name="connsiteY28" fmla="*/ 405799 h 519423"/>
              <a:gd name="connsiteX29" fmla="*/ 301615 w 2698099"/>
              <a:gd name="connsiteY29" fmla="*/ 411210 h 519423"/>
              <a:gd name="connsiteX30" fmla="*/ 323257 w 2698099"/>
              <a:gd name="connsiteY30" fmla="*/ 416620 h 519423"/>
              <a:gd name="connsiteX31" fmla="*/ 355721 w 2698099"/>
              <a:gd name="connsiteY31" fmla="*/ 427441 h 519423"/>
              <a:gd name="connsiteX32" fmla="*/ 404417 w 2698099"/>
              <a:gd name="connsiteY32" fmla="*/ 438263 h 519423"/>
              <a:gd name="connsiteX33" fmla="*/ 431470 w 2698099"/>
              <a:gd name="connsiteY33" fmla="*/ 443673 h 519423"/>
              <a:gd name="connsiteX34" fmla="*/ 447702 w 2698099"/>
              <a:gd name="connsiteY34" fmla="*/ 449084 h 519423"/>
              <a:gd name="connsiteX35" fmla="*/ 485577 w 2698099"/>
              <a:gd name="connsiteY35" fmla="*/ 454495 h 519423"/>
              <a:gd name="connsiteX36" fmla="*/ 518041 w 2698099"/>
              <a:gd name="connsiteY36" fmla="*/ 459905 h 519423"/>
              <a:gd name="connsiteX37" fmla="*/ 561326 w 2698099"/>
              <a:gd name="connsiteY37" fmla="*/ 476137 h 519423"/>
              <a:gd name="connsiteX38" fmla="*/ 588379 w 2698099"/>
              <a:gd name="connsiteY38" fmla="*/ 481548 h 519423"/>
              <a:gd name="connsiteX39" fmla="*/ 615432 w 2698099"/>
              <a:gd name="connsiteY39" fmla="*/ 497780 h 519423"/>
              <a:gd name="connsiteX40" fmla="*/ 647896 w 2698099"/>
              <a:gd name="connsiteY40" fmla="*/ 503191 h 519423"/>
              <a:gd name="connsiteX41" fmla="*/ 745288 w 2698099"/>
              <a:gd name="connsiteY41" fmla="*/ 519423 h 519423"/>
              <a:gd name="connsiteX42" fmla="*/ 2379305 w 2698099"/>
              <a:gd name="connsiteY42" fmla="*/ 514012 h 519423"/>
              <a:gd name="connsiteX43" fmla="*/ 2428000 w 2698099"/>
              <a:gd name="connsiteY43" fmla="*/ 508601 h 519423"/>
              <a:gd name="connsiteX44" fmla="*/ 2584909 w 2698099"/>
              <a:gd name="connsiteY44" fmla="*/ 470727 h 519423"/>
              <a:gd name="connsiteX45" fmla="*/ 2622784 w 2698099"/>
              <a:gd name="connsiteY45" fmla="*/ 449084 h 519423"/>
              <a:gd name="connsiteX46" fmla="*/ 2660658 w 2698099"/>
              <a:gd name="connsiteY46" fmla="*/ 416620 h 519423"/>
              <a:gd name="connsiteX47" fmla="*/ 2682301 w 2698099"/>
              <a:gd name="connsiteY47" fmla="*/ 400388 h 519423"/>
              <a:gd name="connsiteX48" fmla="*/ 2687712 w 2698099"/>
              <a:gd name="connsiteY48" fmla="*/ 384156 h 519423"/>
              <a:gd name="connsiteX49" fmla="*/ 2666069 w 2698099"/>
              <a:gd name="connsiteY49" fmla="*/ 173141 h 519423"/>
              <a:gd name="connsiteX50" fmla="*/ 2628195 w 2698099"/>
              <a:gd name="connsiteY50" fmla="*/ 156909 h 519423"/>
              <a:gd name="connsiteX51" fmla="*/ 2557856 w 2698099"/>
              <a:gd name="connsiteY51" fmla="*/ 151498 h 519423"/>
              <a:gd name="connsiteX52" fmla="*/ 2482107 w 2698099"/>
              <a:gd name="connsiteY52" fmla="*/ 135266 h 519423"/>
              <a:gd name="connsiteX53" fmla="*/ 2455054 w 2698099"/>
              <a:gd name="connsiteY53" fmla="*/ 129856 h 519423"/>
              <a:gd name="connsiteX54" fmla="*/ 2417179 w 2698099"/>
              <a:gd name="connsiteY54" fmla="*/ 119034 h 519423"/>
              <a:gd name="connsiteX55" fmla="*/ 2352251 w 2698099"/>
              <a:gd name="connsiteY55" fmla="*/ 102802 h 519423"/>
              <a:gd name="connsiteX56" fmla="*/ 2308966 w 2698099"/>
              <a:gd name="connsiteY56" fmla="*/ 86570 h 519423"/>
              <a:gd name="connsiteX57" fmla="*/ 2287324 w 2698099"/>
              <a:gd name="connsiteY57" fmla="*/ 75749 h 519423"/>
              <a:gd name="connsiteX58" fmla="*/ 2254860 w 2698099"/>
              <a:gd name="connsiteY58" fmla="*/ 70339 h 519423"/>
              <a:gd name="connsiteX59" fmla="*/ 2233217 w 2698099"/>
              <a:gd name="connsiteY59" fmla="*/ 64928 h 519423"/>
              <a:gd name="connsiteX60" fmla="*/ 2216985 w 2698099"/>
              <a:gd name="connsiteY60" fmla="*/ 59517 h 519423"/>
              <a:gd name="connsiteX61" fmla="*/ 2179111 w 2698099"/>
              <a:gd name="connsiteY61" fmla="*/ 48696 h 519423"/>
              <a:gd name="connsiteX62" fmla="*/ 2157468 w 2698099"/>
              <a:gd name="connsiteY62" fmla="*/ 43285 h 519423"/>
              <a:gd name="connsiteX63" fmla="*/ 2011380 w 2698099"/>
              <a:gd name="connsiteY63" fmla="*/ 27053 h 519423"/>
              <a:gd name="connsiteX64" fmla="*/ 1107802 w 2698099"/>
              <a:gd name="connsiteY64" fmla="*/ 32464 h 519423"/>
              <a:gd name="connsiteX65" fmla="*/ 1075338 w 2698099"/>
              <a:gd name="connsiteY65" fmla="*/ 43285 h 519423"/>
              <a:gd name="connsiteX66" fmla="*/ 1059106 w 2698099"/>
              <a:gd name="connsiteY66" fmla="*/ 48696 h 519423"/>
              <a:gd name="connsiteX67" fmla="*/ 1042874 w 2698099"/>
              <a:gd name="connsiteY67" fmla="*/ 54107 h 519423"/>
              <a:gd name="connsiteX68" fmla="*/ 1026642 w 2698099"/>
              <a:gd name="connsiteY68" fmla="*/ 64928 h 519423"/>
              <a:gd name="connsiteX69" fmla="*/ 1010410 w 2698099"/>
              <a:gd name="connsiteY69" fmla="*/ 70339 h 519423"/>
              <a:gd name="connsiteX70" fmla="*/ 972535 w 2698099"/>
              <a:gd name="connsiteY70" fmla="*/ 97392 h 519423"/>
              <a:gd name="connsiteX71" fmla="*/ 956303 w 2698099"/>
              <a:gd name="connsiteY71" fmla="*/ 108213 h 519423"/>
              <a:gd name="connsiteX72" fmla="*/ 934661 w 2698099"/>
              <a:gd name="connsiteY72" fmla="*/ 119034 h 5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698099" h="519423">
                <a:moveTo>
                  <a:pt x="1335049" y="113624"/>
                </a:moveTo>
                <a:cubicBezTo>
                  <a:pt x="1324228" y="108213"/>
                  <a:pt x="1313955" y="101527"/>
                  <a:pt x="1302585" y="97392"/>
                </a:cubicBezTo>
                <a:cubicBezTo>
                  <a:pt x="1293942" y="94249"/>
                  <a:pt x="1284603" y="93493"/>
                  <a:pt x="1275532" y="91981"/>
                </a:cubicBezTo>
                <a:cubicBezTo>
                  <a:pt x="1235032" y="85231"/>
                  <a:pt x="1212289" y="83885"/>
                  <a:pt x="1167319" y="81160"/>
                </a:cubicBezTo>
                <a:cubicBezTo>
                  <a:pt x="1131269" y="78975"/>
                  <a:pt x="1095163" y="77809"/>
                  <a:pt x="1059106" y="75749"/>
                </a:cubicBezTo>
                <a:lnTo>
                  <a:pt x="977946" y="70339"/>
                </a:lnTo>
                <a:cubicBezTo>
                  <a:pt x="967125" y="66732"/>
                  <a:pt x="956823" y="60743"/>
                  <a:pt x="945482" y="59517"/>
                </a:cubicBezTo>
                <a:cubicBezTo>
                  <a:pt x="889780" y="53495"/>
                  <a:pt x="777752" y="48696"/>
                  <a:pt x="777752" y="48696"/>
                </a:cubicBezTo>
                <a:cubicBezTo>
                  <a:pt x="770538" y="46892"/>
                  <a:pt x="763259" y="45328"/>
                  <a:pt x="756109" y="43285"/>
                </a:cubicBezTo>
                <a:cubicBezTo>
                  <a:pt x="750625" y="41718"/>
                  <a:pt x="745444" y="39112"/>
                  <a:pt x="739877" y="37875"/>
                </a:cubicBezTo>
                <a:cubicBezTo>
                  <a:pt x="704131" y="29932"/>
                  <a:pt x="699221" y="33448"/>
                  <a:pt x="658718" y="27053"/>
                </a:cubicBezTo>
                <a:cubicBezTo>
                  <a:pt x="640550" y="24184"/>
                  <a:pt x="622533" y="20368"/>
                  <a:pt x="604611" y="16232"/>
                </a:cubicBezTo>
                <a:cubicBezTo>
                  <a:pt x="599054" y="14950"/>
                  <a:pt x="593947" y="12058"/>
                  <a:pt x="588379" y="10821"/>
                </a:cubicBezTo>
                <a:cubicBezTo>
                  <a:pt x="556054" y="3638"/>
                  <a:pt x="524163" y="2765"/>
                  <a:pt x="490987" y="0"/>
                </a:cubicBezTo>
                <a:lnTo>
                  <a:pt x="128474" y="5411"/>
                </a:lnTo>
                <a:cubicBezTo>
                  <a:pt x="105828" y="6058"/>
                  <a:pt x="115141" y="16425"/>
                  <a:pt x="96010" y="27053"/>
                </a:cubicBezTo>
                <a:cubicBezTo>
                  <a:pt x="86039" y="32593"/>
                  <a:pt x="63546" y="37875"/>
                  <a:pt x="63546" y="37875"/>
                </a:cubicBezTo>
                <a:cubicBezTo>
                  <a:pt x="53295" y="68626"/>
                  <a:pt x="62169" y="50072"/>
                  <a:pt x="25671" y="86570"/>
                </a:cubicBezTo>
                <a:lnTo>
                  <a:pt x="14850" y="97392"/>
                </a:lnTo>
                <a:cubicBezTo>
                  <a:pt x="-8167" y="166444"/>
                  <a:pt x="134" y="128660"/>
                  <a:pt x="9440" y="254301"/>
                </a:cubicBezTo>
                <a:cubicBezTo>
                  <a:pt x="11332" y="279842"/>
                  <a:pt x="11555" y="274845"/>
                  <a:pt x="31082" y="281354"/>
                </a:cubicBezTo>
                <a:cubicBezTo>
                  <a:pt x="36493" y="288568"/>
                  <a:pt x="40100" y="297586"/>
                  <a:pt x="47314" y="302997"/>
                </a:cubicBezTo>
                <a:cubicBezTo>
                  <a:pt x="57282" y="310473"/>
                  <a:pt x="78295" y="313955"/>
                  <a:pt x="90599" y="319228"/>
                </a:cubicBezTo>
                <a:cubicBezTo>
                  <a:pt x="130213" y="336205"/>
                  <a:pt x="93980" y="325485"/>
                  <a:pt x="133884" y="335460"/>
                </a:cubicBezTo>
                <a:cubicBezTo>
                  <a:pt x="150188" y="346330"/>
                  <a:pt x="152534" y="348864"/>
                  <a:pt x="171759" y="357103"/>
                </a:cubicBezTo>
                <a:cubicBezTo>
                  <a:pt x="177001" y="359350"/>
                  <a:pt x="182580" y="360710"/>
                  <a:pt x="187991" y="362514"/>
                </a:cubicBezTo>
                <a:cubicBezTo>
                  <a:pt x="195205" y="369728"/>
                  <a:pt x="201332" y="378226"/>
                  <a:pt x="209634" y="384156"/>
                </a:cubicBezTo>
                <a:cubicBezTo>
                  <a:pt x="214194" y="387413"/>
                  <a:pt x="244749" y="394058"/>
                  <a:pt x="247508" y="394978"/>
                </a:cubicBezTo>
                <a:cubicBezTo>
                  <a:pt x="256722" y="398049"/>
                  <a:pt x="265258" y="403008"/>
                  <a:pt x="274561" y="405799"/>
                </a:cubicBezTo>
                <a:cubicBezTo>
                  <a:pt x="283370" y="408442"/>
                  <a:pt x="292637" y="409215"/>
                  <a:pt x="301615" y="411210"/>
                </a:cubicBezTo>
                <a:cubicBezTo>
                  <a:pt x="308874" y="412823"/>
                  <a:pt x="316135" y="414483"/>
                  <a:pt x="323257" y="416620"/>
                </a:cubicBezTo>
                <a:cubicBezTo>
                  <a:pt x="334183" y="419898"/>
                  <a:pt x="344536" y="425204"/>
                  <a:pt x="355721" y="427441"/>
                </a:cubicBezTo>
                <a:cubicBezTo>
                  <a:pt x="437391" y="443776"/>
                  <a:pt x="335584" y="422967"/>
                  <a:pt x="404417" y="438263"/>
                </a:cubicBezTo>
                <a:cubicBezTo>
                  <a:pt x="413394" y="440258"/>
                  <a:pt x="422548" y="441443"/>
                  <a:pt x="431470" y="443673"/>
                </a:cubicBezTo>
                <a:cubicBezTo>
                  <a:pt x="437003" y="445056"/>
                  <a:pt x="442109" y="447965"/>
                  <a:pt x="447702" y="449084"/>
                </a:cubicBezTo>
                <a:cubicBezTo>
                  <a:pt x="460208" y="451585"/>
                  <a:pt x="472972" y="452556"/>
                  <a:pt x="485577" y="454495"/>
                </a:cubicBezTo>
                <a:cubicBezTo>
                  <a:pt x="496420" y="456163"/>
                  <a:pt x="507283" y="457754"/>
                  <a:pt x="518041" y="459905"/>
                </a:cubicBezTo>
                <a:cubicBezTo>
                  <a:pt x="569053" y="470107"/>
                  <a:pt x="509662" y="458916"/>
                  <a:pt x="561326" y="476137"/>
                </a:cubicBezTo>
                <a:cubicBezTo>
                  <a:pt x="570050" y="479045"/>
                  <a:pt x="579361" y="479744"/>
                  <a:pt x="588379" y="481548"/>
                </a:cubicBezTo>
                <a:cubicBezTo>
                  <a:pt x="597397" y="486959"/>
                  <a:pt x="605549" y="494186"/>
                  <a:pt x="615432" y="497780"/>
                </a:cubicBezTo>
                <a:cubicBezTo>
                  <a:pt x="625742" y="501529"/>
                  <a:pt x="637206" y="500724"/>
                  <a:pt x="647896" y="503191"/>
                </a:cubicBezTo>
                <a:cubicBezTo>
                  <a:pt x="727327" y="521521"/>
                  <a:pt x="638708" y="509733"/>
                  <a:pt x="745288" y="519423"/>
                </a:cubicBezTo>
                <a:lnTo>
                  <a:pt x="2379305" y="514012"/>
                </a:lnTo>
                <a:cubicBezTo>
                  <a:pt x="2395636" y="513907"/>
                  <a:pt x="2411910" y="511399"/>
                  <a:pt x="2428000" y="508601"/>
                </a:cubicBezTo>
                <a:cubicBezTo>
                  <a:pt x="2481381" y="499317"/>
                  <a:pt x="2532522" y="483824"/>
                  <a:pt x="2584909" y="470727"/>
                </a:cubicBezTo>
                <a:cubicBezTo>
                  <a:pt x="2597534" y="463513"/>
                  <a:pt x="2610952" y="457536"/>
                  <a:pt x="2622784" y="449084"/>
                </a:cubicBezTo>
                <a:cubicBezTo>
                  <a:pt x="2636315" y="439419"/>
                  <a:pt x="2647789" y="427149"/>
                  <a:pt x="2660658" y="416620"/>
                </a:cubicBezTo>
                <a:cubicBezTo>
                  <a:pt x="2667637" y="410910"/>
                  <a:pt x="2675087" y="405799"/>
                  <a:pt x="2682301" y="400388"/>
                </a:cubicBezTo>
                <a:cubicBezTo>
                  <a:pt x="2684105" y="394977"/>
                  <a:pt x="2686145" y="389640"/>
                  <a:pt x="2687712" y="384156"/>
                </a:cubicBezTo>
                <a:cubicBezTo>
                  <a:pt x="2708268" y="312209"/>
                  <a:pt x="2696900" y="270775"/>
                  <a:pt x="2666069" y="173141"/>
                </a:cubicBezTo>
                <a:cubicBezTo>
                  <a:pt x="2661933" y="160043"/>
                  <a:pt x="2641664" y="159603"/>
                  <a:pt x="2628195" y="156909"/>
                </a:cubicBezTo>
                <a:cubicBezTo>
                  <a:pt x="2605136" y="152297"/>
                  <a:pt x="2581302" y="153302"/>
                  <a:pt x="2557856" y="151498"/>
                </a:cubicBezTo>
                <a:cubicBezTo>
                  <a:pt x="2496778" y="139284"/>
                  <a:pt x="2571820" y="154490"/>
                  <a:pt x="2482107" y="135266"/>
                </a:cubicBezTo>
                <a:cubicBezTo>
                  <a:pt x="2473115" y="133339"/>
                  <a:pt x="2463976" y="132086"/>
                  <a:pt x="2455054" y="129856"/>
                </a:cubicBezTo>
                <a:cubicBezTo>
                  <a:pt x="2442316" y="126671"/>
                  <a:pt x="2429917" y="122219"/>
                  <a:pt x="2417179" y="119034"/>
                </a:cubicBezTo>
                <a:cubicBezTo>
                  <a:pt x="2371978" y="107734"/>
                  <a:pt x="2406497" y="120884"/>
                  <a:pt x="2352251" y="102802"/>
                </a:cubicBezTo>
                <a:cubicBezTo>
                  <a:pt x="2337632" y="97929"/>
                  <a:pt x="2323190" y="92497"/>
                  <a:pt x="2308966" y="86570"/>
                </a:cubicBezTo>
                <a:cubicBezTo>
                  <a:pt x="2301521" y="83468"/>
                  <a:pt x="2295049" y="78066"/>
                  <a:pt x="2287324" y="75749"/>
                </a:cubicBezTo>
                <a:cubicBezTo>
                  <a:pt x="2276816" y="72597"/>
                  <a:pt x="2265618" y="72490"/>
                  <a:pt x="2254860" y="70339"/>
                </a:cubicBezTo>
                <a:cubicBezTo>
                  <a:pt x="2247568" y="68881"/>
                  <a:pt x="2240367" y="66971"/>
                  <a:pt x="2233217" y="64928"/>
                </a:cubicBezTo>
                <a:cubicBezTo>
                  <a:pt x="2227733" y="63361"/>
                  <a:pt x="2222448" y="61156"/>
                  <a:pt x="2216985" y="59517"/>
                </a:cubicBezTo>
                <a:cubicBezTo>
                  <a:pt x="2204409" y="55744"/>
                  <a:pt x="2191778" y="52151"/>
                  <a:pt x="2179111" y="48696"/>
                </a:cubicBezTo>
                <a:cubicBezTo>
                  <a:pt x="2171937" y="46739"/>
                  <a:pt x="2164803" y="44508"/>
                  <a:pt x="2157468" y="43285"/>
                </a:cubicBezTo>
                <a:cubicBezTo>
                  <a:pt x="2084718" y="31160"/>
                  <a:pt x="2082922" y="32557"/>
                  <a:pt x="2011380" y="27053"/>
                </a:cubicBezTo>
                <a:lnTo>
                  <a:pt x="1107802" y="32464"/>
                </a:lnTo>
                <a:cubicBezTo>
                  <a:pt x="1096397" y="32662"/>
                  <a:pt x="1086159" y="39678"/>
                  <a:pt x="1075338" y="43285"/>
                </a:cubicBezTo>
                <a:lnTo>
                  <a:pt x="1059106" y="48696"/>
                </a:lnTo>
                <a:cubicBezTo>
                  <a:pt x="1053695" y="50500"/>
                  <a:pt x="1047620" y="50943"/>
                  <a:pt x="1042874" y="54107"/>
                </a:cubicBezTo>
                <a:cubicBezTo>
                  <a:pt x="1037463" y="57714"/>
                  <a:pt x="1032458" y="62020"/>
                  <a:pt x="1026642" y="64928"/>
                </a:cubicBezTo>
                <a:cubicBezTo>
                  <a:pt x="1021541" y="67479"/>
                  <a:pt x="1015511" y="67788"/>
                  <a:pt x="1010410" y="70339"/>
                </a:cubicBezTo>
                <a:cubicBezTo>
                  <a:pt x="1001908" y="74590"/>
                  <a:pt x="978255" y="93306"/>
                  <a:pt x="972535" y="97392"/>
                </a:cubicBezTo>
                <a:cubicBezTo>
                  <a:pt x="967243" y="101172"/>
                  <a:pt x="962119" y="105305"/>
                  <a:pt x="956303" y="108213"/>
                </a:cubicBezTo>
                <a:cubicBezTo>
                  <a:pt x="931435" y="120647"/>
                  <a:pt x="946884" y="106811"/>
                  <a:pt x="934661" y="119034"/>
                </a:cubicBezTo>
              </a:path>
            </a:pathLst>
          </a:custGeom>
          <a:noFill/>
          <a:ln w="17145" cap="flat" cmpd="sng" algn="ctr">
            <a:solidFill>
              <a:srgbClr val="FF0000"/>
            </a:solidFill>
            <a:prstDash val="solid"/>
            <a:headEnd/>
            <a:tailEnd/>
          </a:ln>
          <a:effectLst/>
        </p:spPr>
        <p:txBody>
          <a:bodyPr vert="horz" wrap="none" lIns="121903" tIns="60952" rIns="121903" bIns="60952" numCol="1" rtlCol="0" anchor="ctr" compatLnSpc="1"/>
          <a:lstStyle/>
          <a:p>
            <a:pPr algn="ctr" defTabSz="1218996" eaLnBrk="0" fontAlgn="base" hangingPunct="0">
              <a:spcBef>
                <a:spcPct val="0"/>
              </a:spcBef>
              <a:spcAft>
                <a:spcPct val="0"/>
              </a:spcAft>
              <a:defRPr/>
            </a:pPr>
            <a:endParaRPr lang="en-US" sz="2133" b="1" kern="0">
              <a:solidFill>
                <a:srgbClr val="000000"/>
              </a:solidFill>
              <a:latin typeface="Arial"/>
            </a:endParaRPr>
          </a:p>
        </p:txBody>
      </p:sp>
    </p:spTree>
    <p:extLst>
      <p:ext uri="{BB962C8B-B14F-4D97-AF65-F5344CB8AC3E}">
        <p14:creationId xmlns:p14="http://schemas.microsoft.com/office/powerpoint/2010/main" val="2485252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7"/>
                                        </p:tgtEl>
                                      </p:cBhvr>
                                    </p:animEffect>
                                    <p:set>
                                      <p:cBhvr>
                                        <p:cTn id="24" dur="1" fill="hold">
                                          <p:stCondLst>
                                            <p:cond delay="499"/>
                                          </p:stCondLst>
                                        </p:cTn>
                                        <p:tgtEl>
                                          <p:spTgt spid="37"/>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p:cTn id="27" dur="500" fill="hold"/>
                                        <p:tgtEl>
                                          <p:spTgt spid="38"/>
                                        </p:tgtEl>
                                        <p:attrNameLst>
                                          <p:attrName>ppt_w</p:attrName>
                                        </p:attrNameLst>
                                      </p:cBhvr>
                                      <p:tavLst>
                                        <p:tav tm="0">
                                          <p:val>
                                            <p:fltVal val="0"/>
                                          </p:val>
                                        </p:tav>
                                        <p:tav tm="100000">
                                          <p:val>
                                            <p:strVal val="#ppt_w"/>
                                          </p:val>
                                        </p:tav>
                                      </p:tavLst>
                                    </p:anim>
                                    <p:anim calcmode="lin" valueType="num">
                                      <p:cBhvr>
                                        <p:cTn id="28" dur="500" fill="hold"/>
                                        <p:tgtEl>
                                          <p:spTgt spid="38"/>
                                        </p:tgtEl>
                                        <p:attrNameLst>
                                          <p:attrName>ppt_h</p:attrName>
                                        </p:attrNameLst>
                                      </p:cBhvr>
                                      <p:tavLst>
                                        <p:tav tm="0">
                                          <p:val>
                                            <p:fltVal val="0"/>
                                          </p:val>
                                        </p:tav>
                                        <p:tav tm="100000">
                                          <p:val>
                                            <p:strVal val="#ppt_h"/>
                                          </p:val>
                                        </p:tav>
                                      </p:tavLst>
                                    </p:anim>
                                    <p:animEffect transition="in" filter="fade">
                                      <p:cBhvr>
                                        <p:cTn id="29" dur="500"/>
                                        <p:tgtEl>
                                          <p:spTgt spid="38"/>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par>
                          <p:cTn id="33" fill="hold">
                            <p:stCondLst>
                              <p:cond delay="500"/>
                            </p:stCondLst>
                            <p:childTnLst>
                              <p:par>
                                <p:cTn id="34" presetID="26" presetClass="emph" presetSubtype="0" repeatCount="indefinite" fill="hold" grpId="1" nodeType="afterEffect">
                                  <p:stCondLst>
                                    <p:cond delay="0"/>
                                  </p:stCondLst>
                                  <p:childTnLst>
                                    <p:animEffect transition="out" filter="fade">
                                      <p:cBhvr>
                                        <p:cTn id="35" dur="500" tmFilter="0, 0; .2, .5; .8, .5; 1, 0"/>
                                        <p:tgtEl>
                                          <p:spTgt spid="39"/>
                                        </p:tgtEl>
                                      </p:cBhvr>
                                    </p:animEffect>
                                    <p:animScale>
                                      <p:cBhvr>
                                        <p:cTn id="36" dur="25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1" grpId="0"/>
      <p:bldP spid="39" grpId="0" animBg="1"/>
      <p:bldP spid="3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51836603"/>
              </p:ext>
            </p:extLst>
          </p:nvPr>
        </p:nvGraphicFramePr>
        <p:xfrm>
          <a:off x="1308399" y="3200401"/>
          <a:ext cx="9144000" cy="3200400"/>
        </p:xfrm>
        <a:graphic>
          <a:graphicData uri="http://schemas.openxmlformats.org/drawingml/2006/table">
            <a:tbl>
              <a:tblPr firstRow="1" bandRow="1">
                <a:tableStyleId>{5C22544A-7EE6-4342-B048-85BDC9FD1C3A}</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dirty="0"/>
                        <a:t>A0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0.75 GB</a:t>
                      </a:r>
                      <a:endParaRPr lang="en-US" sz="2800" dirty="0">
                        <a:solidFill>
                          <a:schemeClr val="bg1"/>
                        </a:solidFill>
                      </a:endParaRPr>
                    </a:p>
                  </a:txBody>
                  <a:tcPr anchor="ctr"/>
                </a:tc>
                <a:tc>
                  <a:txBody>
                    <a:bodyPr/>
                    <a:lstStyle/>
                    <a:p>
                      <a:r>
                        <a:rPr lang="en-US" sz="2800"/>
                        <a:t>20 GB</a:t>
                      </a:r>
                      <a:endParaRPr lang="en-US" sz="2800">
                        <a:solidFill>
                          <a:schemeClr val="bg1"/>
                        </a:solidFill>
                      </a:endParaRPr>
                    </a:p>
                  </a:txBody>
                  <a:tcPr anchor="ctr"/>
                </a:tc>
                <a:extLst>
                  <a:ext uri="{0D108BD9-81ED-4DB2-BD59-A6C34878D82A}">
                    <a16:rowId xmlns="" xmlns:a16="http://schemas.microsoft.com/office/drawing/2014/main" val="10001"/>
                  </a:ext>
                </a:extLst>
              </a:tr>
              <a:tr h="533400">
                <a:tc>
                  <a:txBody>
                    <a:bodyPr/>
                    <a:lstStyle/>
                    <a:p>
                      <a:r>
                        <a:rPr lang="en-US" sz="2800" dirty="0"/>
                        <a:t>A1 </a:t>
                      </a:r>
                      <a:endParaRPr lang="en-US" sz="2800" dirty="0">
                        <a:solidFill>
                          <a:schemeClr val="bg1"/>
                        </a:solidFill>
                      </a:endParaRPr>
                    </a:p>
                  </a:txBody>
                  <a:tcPr anchor="ctr"/>
                </a:tc>
                <a:tc>
                  <a:txBody>
                    <a:bodyPr/>
                    <a:lstStyle/>
                    <a:p>
                      <a:r>
                        <a:rPr lang="en-US" sz="2800"/>
                        <a:t>1</a:t>
                      </a:r>
                      <a:endParaRPr lang="en-US" sz="2800">
                        <a:solidFill>
                          <a:schemeClr val="bg1"/>
                        </a:solidFill>
                      </a:endParaRPr>
                    </a:p>
                  </a:txBody>
                  <a:tcPr anchor="ctr"/>
                </a:tc>
                <a:tc>
                  <a:txBody>
                    <a:bodyPr/>
                    <a:lstStyle/>
                    <a:p>
                      <a:r>
                        <a:rPr lang="en-US" sz="2800" dirty="0"/>
                        <a:t>1.75 GB</a:t>
                      </a:r>
                      <a:endParaRPr lang="en-US" sz="2800" dirty="0">
                        <a:solidFill>
                          <a:schemeClr val="bg1"/>
                        </a:solidFill>
                      </a:endParaRPr>
                    </a:p>
                  </a:txBody>
                  <a:tcPr anchor="ctr"/>
                </a:tc>
                <a:tc>
                  <a:txBody>
                    <a:bodyPr/>
                    <a:lstStyle/>
                    <a:p>
                      <a:r>
                        <a:rPr lang="en-US" sz="2800"/>
                        <a:t>40 GB</a:t>
                      </a:r>
                      <a:endParaRPr lang="en-US" sz="2800">
                        <a:solidFill>
                          <a:schemeClr val="bg1"/>
                        </a:solidFill>
                      </a:endParaRPr>
                    </a:p>
                  </a:txBody>
                  <a:tcPr anchor="ctr"/>
                </a:tc>
                <a:extLst>
                  <a:ext uri="{0D108BD9-81ED-4DB2-BD59-A6C34878D82A}">
                    <a16:rowId xmlns="" xmlns:a16="http://schemas.microsoft.com/office/drawing/2014/main" val="10002"/>
                  </a:ext>
                </a:extLst>
              </a:tr>
              <a:tr h="533400">
                <a:tc>
                  <a:txBody>
                    <a:bodyPr/>
                    <a:lstStyle/>
                    <a:p>
                      <a:r>
                        <a:rPr lang="en-US" sz="2800"/>
                        <a:t>A2 </a:t>
                      </a:r>
                      <a:endParaRPr lang="en-US" sz="2800">
                        <a:solidFill>
                          <a:schemeClr val="bg1"/>
                        </a:solidFill>
                      </a:endParaRPr>
                    </a:p>
                  </a:txBody>
                  <a:tcPr anchor="ctr"/>
                </a:tc>
                <a:tc>
                  <a:txBody>
                    <a:bodyPr/>
                    <a:lstStyle/>
                    <a:p>
                      <a:r>
                        <a:rPr lang="en-US" sz="2800"/>
                        <a:t>2</a:t>
                      </a:r>
                      <a:endParaRPr lang="en-US" sz="2800">
                        <a:solidFill>
                          <a:schemeClr val="bg1"/>
                        </a:solidFill>
                      </a:endParaRPr>
                    </a:p>
                  </a:txBody>
                  <a:tcPr anchor="ctr"/>
                </a:tc>
                <a:tc>
                  <a:txBody>
                    <a:bodyPr/>
                    <a:lstStyle/>
                    <a:p>
                      <a:r>
                        <a:rPr lang="en-US" sz="2800"/>
                        <a:t>3.5 GB</a:t>
                      </a:r>
                      <a:endParaRPr lang="en-US" sz="2800">
                        <a:solidFill>
                          <a:schemeClr val="bg1"/>
                        </a:solidFill>
                      </a:endParaRPr>
                    </a:p>
                  </a:txBody>
                  <a:tcPr anchor="ctr"/>
                </a:tc>
                <a:tc>
                  <a:txBody>
                    <a:bodyPr/>
                    <a:lstStyle/>
                    <a:p>
                      <a:r>
                        <a:rPr lang="en-US" sz="2800"/>
                        <a:t>60 GB</a:t>
                      </a:r>
                      <a:endParaRPr lang="en-US" sz="2800">
                        <a:solidFill>
                          <a:schemeClr val="bg1"/>
                        </a:solidFill>
                      </a:endParaRPr>
                    </a:p>
                  </a:txBody>
                  <a:tcPr anchor="ctr"/>
                </a:tc>
                <a:extLst>
                  <a:ext uri="{0D108BD9-81ED-4DB2-BD59-A6C34878D82A}">
                    <a16:rowId xmlns="" xmlns:a16="http://schemas.microsoft.com/office/drawing/2014/main" val="10003"/>
                  </a:ext>
                </a:extLst>
              </a:tr>
              <a:tr h="533400">
                <a:tc>
                  <a:txBody>
                    <a:bodyPr/>
                    <a:lstStyle/>
                    <a:p>
                      <a:r>
                        <a:rPr lang="en-US" sz="2800" dirty="0"/>
                        <a:t>A3 </a:t>
                      </a:r>
                      <a:endParaRPr lang="en-US" sz="2800" dirty="0">
                        <a:solidFill>
                          <a:schemeClr val="bg1"/>
                        </a:solidFill>
                      </a:endParaRPr>
                    </a:p>
                  </a:txBody>
                  <a:tcPr anchor="ctr"/>
                </a:tc>
                <a:tc>
                  <a:txBody>
                    <a:bodyPr/>
                    <a:lstStyle/>
                    <a:p>
                      <a:r>
                        <a:rPr lang="en-US" sz="2800"/>
                        <a:t>4</a:t>
                      </a:r>
                      <a:endParaRPr lang="en-US" sz="2800">
                        <a:solidFill>
                          <a:schemeClr val="bg1"/>
                        </a:solidFill>
                      </a:endParaRPr>
                    </a:p>
                  </a:txBody>
                  <a:tcPr anchor="ctr"/>
                </a:tc>
                <a:tc>
                  <a:txBody>
                    <a:bodyPr/>
                    <a:lstStyle/>
                    <a:p>
                      <a:r>
                        <a:rPr lang="en-US" sz="2800"/>
                        <a:t>7 GB</a:t>
                      </a:r>
                      <a:endParaRPr lang="en-US" sz="2800">
                        <a:solidFill>
                          <a:schemeClr val="bg1"/>
                        </a:solidFill>
                      </a:endParaRPr>
                    </a:p>
                  </a:txBody>
                  <a:tcPr anchor="ctr"/>
                </a:tc>
                <a:tc>
                  <a:txBody>
                    <a:bodyPr/>
                    <a:lstStyle/>
                    <a:p>
                      <a:r>
                        <a:rPr lang="en-US" sz="2800"/>
                        <a:t>120 GB</a:t>
                      </a:r>
                      <a:endParaRPr lang="en-US" sz="2800">
                        <a:solidFill>
                          <a:schemeClr val="bg1"/>
                        </a:solidFill>
                      </a:endParaRPr>
                    </a:p>
                  </a:txBody>
                  <a:tcPr anchor="ctr"/>
                </a:tc>
                <a:extLst>
                  <a:ext uri="{0D108BD9-81ED-4DB2-BD59-A6C34878D82A}">
                    <a16:rowId xmlns="" xmlns:a16="http://schemas.microsoft.com/office/drawing/2014/main" val="10004"/>
                  </a:ext>
                </a:extLst>
              </a:tr>
              <a:tr h="533400">
                <a:tc>
                  <a:txBody>
                    <a:bodyPr/>
                    <a:lstStyle/>
                    <a:p>
                      <a:r>
                        <a:rPr lang="en-US" sz="2800" dirty="0"/>
                        <a:t>A4 </a:t>
                      </a:r>
                      <a:endParaRPr lang="en-US" sz="2800" dirty="0">
                        <a:solidFill>
                          <a:schemeClr val="bg1"/>
                        </a:solidFill>
                      </a:endParaRPr>
                    </a:p>
                  </a:txBody>
                  <a:tcPr anchor="ctr"/>
                </a:tc>
                <a:tc>
                  <a:txBody>
                    <a:bodyPr/>
                    <a:lstStyle/>
                    <a:p>
                      <a:r>
                        <a:rPr lang="en-US" sz="2800" dirty="0"/>
                        <a:t>8</a:t>
                      </a:r>
                      <a:endParaRPr lang="en-US" sz="2800" dirty="0">
                        <a:solidFill>
                          <a:schemeClr val="bg1"/>
                        </a:solidFill>
                      </a:endParaRPr>
                    </a:p>
                  </a:txBody>
                  <a:tcPr anchor="ctr"/>
                </a:tc>
                <a:tc>
                  <a:txBody>
                    <a:bodyPr/>
                    <a:lstStyle/>
                    <a:p>
                      <a:r>
                        <a:rPr lang="en-US" sz="2800"/>
                        <a:t>14 GB</a:t>
                      </a:r>
                      <a:endParaRPr lang="en-US" sz="2800">
                        <a:solidFill>
                          <a:schemeClr val="bg1"/>
                        </a:solidFill>
                      </a:endParaRPr>
                    </a:p>
                  </a:txBody>
                  <a:tcPr anchor="ctr"/>
                </a:tc>
                <a:tc>
                  <a:txBody>
                    <a:bodyPr/>
                    <a:lstStyle/>
                    <a:p>
                      <a:r>
                        <a:rPr lang="en-US" sz="2800" dirty="0"/>
                        <a:t>240 GB</a:t>
                      </a:r>
                      <a:endParaRPr lang="en-US" sz="2800" dirty="0">
                        <a:solidFill>
                          <a:schemeClr val="bg1"/>
                        </a:solidFill>
                      </a:endParaRPr>
                    </a:p>
                  </a:txBody>
                  <a:tcPr anchor="ctr"/>
                </a:tc>
                <a:extLst>
                  <a:ext uri="{0D108BD9-81ED-4DB2-BD59-A6C34878D82A}">
                    <a16:rowId xmlns="" xmlns:a16="http://schemas.microsoft.com/office/drawing/2014/main" val="10005"/>
                  </a:ext>
                </a:extLst>
              </a:tr>
            </a:tbl>
          </a:graphicData>
        </a:graphic>
      </p:graphicFrame>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p:txBody>
          <a:bodyPr/>
          <a:lstStyle/>
          <a:p>
            <a:pPr marL="0" lvl="0" indent="0" eaLnBrk="0" fontAlgn="base" hangingPunct="0">
              <a:spcBef>
                <a:spcPct val="0"/>
              </a:spcBef>
              <a:spcAft>
                <a:spcPct val="0"/>
              </a:spcAft>
              <a:buNone/>
            </a:pPr>
            <a:r>
              <a:rPr lang="en-US" sz="2400" dirty="0" smtClean="0"/>
              <a:t>An </a:t>
            </a:r>
            <a:r>
              <a:rPr lang="en-US" sz="2400" dirty="0"/>
              <a:t>economical option for development workloads, test servers, and other applications that don't require load balancing, auto-scaling, or memory-intensive virtual machines</a:t>
            </a:r>
            <a:r>
              <a:rPr lang="en-US" sz="2400" dirty="0" smtClean="0"/>
              <a:t>.</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smtClean="0"/>
              <a:t>Basic Tier</a:t>
            </a:r>
            <a:endParaRPr lang="en-US" dirty="0"/>
          </a:p>
        </p:txBody>
      </p:sp>
    </p:spTree>
    <p:extLst>
      <p:ext uri="{BB962C8B-B14F-4D97-AF65-F5344CB8AC3E}">
        <p14:creationId xmlns:p14="http://schemas.microsoft.com/office/powerpoint/2010/main" val="73675245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6" name="Text Placeholder 5"/>
          <p:cNvSpPr>
            <a:spLocks noGrp="1"/>
          </p:cNvSpPr>
          <p:nvPr>
            <p:ph type="body" sz="quarter" idx="11"/>
          </p:nvPr>
        </p:nvSpPr>
        <p:spPr>
          <a:xfrm>
            <a:off x="274638" y="1403350"/>
            <a:ext cx="3372801" cy="642018"/>
          </a:xfrm>
        </p:spPr>
        <p:txBody>
          <a:bodyPr/>
          <a:lstStyle/>
          <a:p>
            <a:r>
              <a:rPr lang="en-US" dirty="0" smtClean="0"/>
              <a:t>Standard Tier</a:t>
            </a:r>
            <a:endParaRPr lang="en-US" dirty="0"/>
          </a:p>
        </p:txBody>
      </p:sp>
      <p:sp>
        <p:nvSpPr>
          <p:cNvPr id="3" name="Rectangle 2"/>
          <p:cNvSpPr/>
          <p:nvPr/>
        </p:nvSpPr>
        <p:spPr>
          <a:xfrm>
            <a:off x="3403600" y="1403350"/>
            <a:ext cx="6441440" cy="646331"/>
          </a:xfrm>
          <a:prstGeom prst="rect">
            <a:avLst/>
          </a:prstGeom>
        </p:spPr>
        <p:txBody>
          <a:bodyPr wrap="square">
            <a:spAutoFit/>
          </a:bodyPr>
          <a:lstStyle/>
          <a:p>
            <a:pPr lvl="0" eaLnBrk="0" fontAlgn="base" hangingPunct="0">
              <a:spcBef>
                <a:spcPct val="0"/>
              </a:spcBef>
              <a:spcAft>
                <a:spcPct val="0"/>
              </a:spcAft>
            </a:pPr>
            <a:r>
              <a:rPr lang="en-US" dirty="0"/>
              <a:t>Offers the most flexibility. Supports all virtual machine configurations and features</a:t>
            </a:r>
            <a:endParaRPr lang="en-US" altLang="en-US" dirty="0">
              <a:solidFill>
                <a:srgbClr val="FFFFFF"/>
              </a:solidFill>
            </a:endParaRPr>
          </a:p>
        </p:txBody>
      </p:sp>
      <p:pic>
        <p:nvPicPr>
          <p:cNvPr id="4" name="Picture 3"/>
          <p:cNvPicPr>
            <a:picLocks noChangeAspect="1"/>
          </p:cNvPicPr>
          <p:nvPr/>
        </p:nvPicPr>
        <p:blipFill>
          <a:blip r:embed="rId2"/>
          <a:stretch>
            <a:fillRect/>
          </a:stretch>
        </p:blipFill>
        <p:spPr>
          <a:xfrm>
            <a:off x="124855" y="2045368"/>
            <a:ext cx="11945225" cy="4880408"/>
          </a:xfrm>
          <a:prstGeom prst="rect">
            <a:avLst/>
          </a:prstGeom>
        </p:spPr>
      </p:pic>
    </p:spTree>
    <p:extLst>
      <p:ext uri="{BB962C8B-B14F-4D97-AF65-F5344CB8AC3E}">
        <p14:creationId xmlns:p14="http://schemas.microsoft.com/office/powerpoint/2010/main" val="209362300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Purpose Compute</a:t>
            </a:r>
            <a:endParaRPr lang="en-US" dirty="0"/>
          </a:p>
        </p:txBody>
      </p:sp>
      <p:sp>
        <p:nvSpPr>
          <p:cNvPr id="5" name="Content Placeholder 4"/>
          <p:cNvSpPr>
            <a:spLocks noGrp="1"/>
          </p:cNvSpPr>
          <p:nvPr>
            <p:ph sz="quarter" idx="10"/>
          </p:nvPr>
        </p:nvSpPr>
        <p:spPr>
          <a:xfrm>
            <a:off x="274391" y="2317689"/>
            <a:ext cx="11614318" cy="2342234"/>
          </a:xfrm>
        </p:spPr>
        <p:txBody>
          <a:bodyPr/>
          <a:lstStyle/>
          <a:p>
            <a:pPr marL="0" lvl="0" indent="0" eaLnBrk="0" fontAlgn="base" hangingPunct="0">
              <a:spcBef>
                <a:spcPct val="0"/>
              </a:spcBef>
              <a:spcAft>
                <a:spcPct val="0"/>
              </a:spcAft>
              <a:buNone/>
            </a:pPr>
            <a:r>
              <a:rPr lang="en-US" sz="2400" dirty="0"/>
              <a:t>Adds a 40Gbit/s </a:t>
            </a:r>
            <a:r>
              <a:rPr lang="en-US" sz="2400" dirty="0" err="1"/>
              <a:t>InfiniBand</a:t>
            </a:r>
            <a:r>
              <a:rPr lang="en-US" sz="2400" dirty="0"/>
              <a:t> network with remote direct memory access (RDMA) technology. </a:t>
            </a:r>
            <a:endParaRPr lang="en-US" altLang="en-US" sz="2400" dirty="0">
              <a:solidFill>
                <a:srgbClr val="FFFFFF"/>
              </a:solidFill>
            </a:endParaRPr>
          </a:p>
        </p:txBody>
      </p:sp>
      <p:sp>
        <p:nvSpPr>
          <p:cNvPr id="6" name="Text Placeholder 5"/>
          <p:cNvSpPr>
            <a:spLocks noGrp="1"/>
          </p:cNvSpPr>
          <p:nvPr>
            <p:ph type="body" sz="quarter" idx="11"/>
          </p:nvPr>
        </p:nvSpPr>
        <p:spPr/>
        <p:txBody>
          <a:bodyPr/>
          <a:lstStyle/>
          <a:p>
            <a:r>
              <a:rPr lang="en-US" dirty="0"/>
              <a:t>Network </a:t>
            </a:r>
            <a:r>
              <a:rPr lang="en-US" dirty="0" smtClean="0"/>
              <a:t>optimized with </a:t>
            </a:r>
            <a:r>
              <a:rPr lang="en-US" dirty="0" err="1"/>
              <a:t>Infiniband</a:t>
            </a:r>
            <a:r>
              <a:rPr lang="en-US" dirty="0"/>
              <a:t> support</a:t>
            </a:r>
          </a:p>
        </p:txBody>
      </p:sp>
      <p:graphicFrame>
        <p:nvGraphicFramePr>
          <p:cNvPr id="7" name="Table 6"/>
          <p:cNvGraphicFramePr>
            <a:graphicFrameLocks noGrp="1"/>
          </p:cNvGraphicFramePr>
          <p:nvPr>
            <p:extLst>
              <p:ext uri="{D42A27DB-BD31-4B8C-83A1-F6EECF244321}">
                <p14:modId xmlns:p14="http://schemas.microsoft.com/office/powerpoint/2010/main" val="3943877408"/>
              </p:ext>
            </p:extLst>
          </p:nvPr>
        </p:nvGraphicFramePr>
        <p:xfrm>
          <a:off x="1308399" y="3200401"/>
          <a:ext cx="9144000" cy="1600200"/>
        </p:xfrm>
        <a:graphic>
          <a:graphicData uri="http://schemas.openxmlformats.org/drawingml/2006/table">
            <a:tbl>
              <a:tblPr firstRow="1" bandRow="1">
                <a:tableStyleId>{21E4AEA4-8DFA-4A89-87EB-49C32662AFE0}</a:tableStyleId>
              </a:tblPr>
              <a:tblGrid>
                <a:gridCol w="2286000">
                  <a:extLst>
                    <a:ext uri="{9D8B030D-6E8A-4147-A177-3AD203B41FA5}">
                      <a16:colId xmlns="" xmlns:a16="http://schemas.microsoft.com/office/drawing/2014/main" val="20000"/>
                    </a:ext>
                  </a:extLst>
                </a:gridCol>
                <a:gridCol w="2286000">
                  <a:extLst>
                    <a:ext uri="{9D8B030D-6E8A-4147-A177-3AD203B41FA5}">
                      <a16:colId xmlns="" xmlns:a16="http://schemas.microsoft.com/office/drawing/2014/main" val="20001"/>
                    </a:ext>
                  </a:extLst>
                </a:gridCol>
                <a:gridCol w="2286000">
                  <a:extLst>
                    <a:ext uri="{9D8B030D-6E8A-4147-A177-3AD203B41FA5}">
                      <a16:colId xmlns="" xmlns:a16="http://schemas.microsoft.com/office/drawing/2014/main" val="20002"/>
                    </a:ext>
                  </a:extLst>
                </a:gridCol>
                <a:gridCol w="2286000">
                  <a:extLst>
                    <a:ext uri="{9D8B030D-6E8A-4147-A177-3AD203B41FA5}">
                      <a16:colId xmlns="" xmlns:a16="http://schemas.microsoft.com/office/drawing/2014/main" val="20003"/>
                    </a:ext>
                  </a:extLst>
                </a:gridCol>
              </a:tblGrid>
              <a:tr h="533400">
                <a:tc>
                  <a:txBody>
                    <a:bodyPr/>
                    <a:lstStyle/>
                    <a:p>
                      <a:r>
                        <a:rPr lang="en-US" sz="2800" dirty="0"/>
                        <a:t>Instance</a:t>
                      </a:r>
                      <a:endParaRPr lang="en-US" sz="2800" dirty="0">
                        <a:solidFill>
                          <a:schemeClr val="bg1"/>
                        </a:solidFill>
                      </a:endParaRPr>
                    </a:p>
                  </a:txBody>
                  <a:tcPr anchor="ctr"/>
                </a:tc>
                <a:tc>
                  <a:txBody>
                    <a:bodyPr/>
                    <a:lstStyle/>
                    <a:p>
                      <a:r>
                        <a:rPr lang="en-US" sz="2800"/>
                        <a:t>Cores</a:t>
                      </a:r>
                      <a:endParaRPr lang="en-US" sz="2800">
                        <a:solidFill>
                          <a:schemeClr val="bg1"/>
                        </a:solidFill>
                      </a:endParaRPr>
                    </a:p>
                  </a:txBody>
                  <a:tcPr anchor="ctr"/>
                </a:tc>
                <a:tc>
                  <a:txBody>
                    <a:bodyPr/>
                    <a:lstStyle/>
                    <a:p>
                      <a:r>
                        <a:rPr lang="en-US" sz="2800"/>
                        <a:t>RAM</a:t>
                      </a:r>
                      <a:endParaRPr lang="en-US" sz="2800">
                        <a:solidFill>
                          <a:schemeClr val="bg1"/>
                        </a:solidFill>
                      </a:endParaRPr>
                    </a:p>
                  </a:txBody>
                  <a:tcPr anchor="ctr"/>
                </a:tc>
                <a:tc>
                  <a:txBody>
                    <a:bodyPr/>
                    <a:lstStyle/>
                    <a:p>
                      <a:r>
                        <a:rPr lang="en-US" sz="2800"/>
                        <a:t>Disk sizes</a:t>
                      </a:r>
                      <a:endParaRPr lang="en-US" sz="2800">
                        <a:solidFill>
                          <a:schemeClr val="bg1"/>
                        </a:solidFill>
                      </a:endParaRPr>
                    </a:p>
                  </a:txBody>
                  <a:tcPr anchor="ctr"/>
                </a:tc>
                <a:extLst>
                  <a:ext uri="{0D108BD9-81ED-4DB2-BD59-A6C34878D82A}">
                    <a16:rowId xmlns="" xmlns:a16="http://schemas.microsoft.com/office/drawing/2014/main" val="10000"/>
                  </a:ext>
                </a:extLst>
              </a:tr>
              <a:tr h="533400">
                <a:tc>
                  <a:txBody>
                    <a:bodyPr/>
                    <a:lstStyle/>
                    <a:p>
                      <a:r>
                        <a:rPr lang="en-US" sz="2800"/>
                        <a:t>A8 </a:t>
                      </a:r>
                    </a:p>
                  </a:txBody>
                  <a:tcPr anchor="ctr"/>
                </a:tc>
                <a:tc>
                  <a:txBody>
                    <a:bodyPr/>
                    <a:lstStyle/>
                    <a:p>
                      <a:r>
                        <a:rPr lang="en-US" sz="2800"/>
                        <a:t>8</a:t>
                      </a:r>
                    </a:p>
                  </a:txBody>
                  <a:tcPr anchor="ctr"/>
                </a:tc>
                <a:tc>
                  <a:txBody>
                    <a:bodyPr/>
                    <a:lstStyle/>
                    <a:p>
                      <a:r>
                        <a:rPr lang="en-US" sz="2800" dirty="0"/>
                        <a:t>56 GB</a:t>
                      </a:r>
                    </a:p>
                  </a:txBody>
                  <a:tcPr anchor="ctr"/>
                </a:tc>
                <a:tc>
                  <a:txBody>
                    <a:bodyPr/>
                    <a:lstStyle/>
                    <a:p>
                      <a:r>
                        <a:rPr lang="en-US" sz="2800" dirty="0"/>
                        <a:t>382 GB</a:t>
                      </a:r>
                    </a:p>
                  </a:txBody>
                  <a:tcPr anchor="ctr"/>
                </a:tc>
                <a:extLst>
                  <a:ext uri="{0D108BD9-81ED-4DB2-BD59-A6C34878D82A}">
                    <a16:rowId xmlns="" xmlns:a16="http://schemas.microsoft.com/office/drawing/2014/main" val="10001"/>
                  </a:ext>
                </a:extLst>
              </a:tr>
              <a:tr h="533400">
                <a:tc>
                  <a:txBody>
                    <a:bodyPr/>
                    <a:lstStyle/>
                    <a:p>
                      <a:r>
                        <a:rPr lang="en-US" sz="2800"/>
                        <a:t>A9 </a:t>
                      </a:r>
                    </a:p>
                  </a:txBody>
                  <a:tcPr anchor="ctr"/>
                </a:tc>
                <a:tc>
                  <a:txBody>
                    <a:bodyPr/>
                    <a:lstStyle/>
                    <a:p>
                      <a:r>
                        <a:rPr lang="en-US" sz="2800" dirty="0"/>
                        <a:t>16</a:t>
                      </a:r>
                    </a:p>
                  </a:txBody>
                  <a:tcPr anchor="ctr"/>
                </a:tc>
                <a:tc>
                  <a:txBody>
                    <a:bodyPr/>
                    <a:lstStyle/>
                    <a:p>
                      <a:r>
                        <a:rPr lang="en-US" sz="2800"/>
                        <a:t>112 GB</a:t>
                      </a:r>
                    </a:p>
                  </a:txBody>
                  <a:tcPr anchor="ctr"/>
                </a:tc>
                <a:tc>
                  <a:txBody>
                    <a:bodyPr/>
                    <a:lstStyle/>
                    <a:p>
                      <a:r>
                        <a:rPr lang="en-US" sz="2800" dirty="0"/>
                        <a:t>382 GB</a:t>
                      </a:r>
                    </a:p>
                  </a:txBody>
                  <a:tcPr anchor="ctr"/>
                </a:tc>
                <a:extLst>
                  <a:ext uri="{0D108BD9-81ED-4DB2-BD59-A6C34878D82A}">
                    <a16:rowId xmlns="" xmlns:a16="http://schemas.microsoft.com/office/drawing/2014/main" val="10002"/>
                  </a:ext>
                </a:extLst>
              </a:tr>
            </a:tbl>
          </a:graphicData>
        </a:graphic>
      </p:graphicFrame>
      <p:sp>
        <p:nvSpPr>
          <p:cNvPr id="8" name="Content Placeholder 4"/>
          <p:cNvSpPr txBox="1">
            <a:spLocks/>
          </p:cNvSpPr>
          <p:nvPr/>
        </p:nvSpPr>
        <p:spPr>
          <a:xfrm>
            <a:off x="274391" y="5248458"/>
            <a:ext cx="11614318" cy="124612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00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eaLnBrk="0" fontAlgn="base" hangingPunct="0">
              <a:spcBef>
                <a:spcPct val="0"/>
              </a:spcBef>
              <a:spcAft>
                <a:spcPct val="0"/>
              </a:spcAft>
              <a:buNone/>
            </a:pPr>
            <a:r>
              <a:rPr lang="en-US" sz="2400" dirty="0" smtClean="0"/>
              <a:t>Adds a 40Gbit/s </a:t>
            </a:r>
            <a:r>
              <a:rPr lang="en-US" sz="2400" dirty="0" err="1" smtClean="0"/>
              <a:t>InfiniBand</a:t>
            </a:r>
            <a:r>
              <a:rPr lang="en-US" sz="2400" dirty="0" smtClean="0"/>
              <a:t> network with remote direct memory access (RDMA) technology</a:t>
            </a:r>
            <a:r>
              <a:rPr lang="en-US" sz="2400" dirty="0"/>
              <a:t>. Ideal for Message Passing Interface (MPI) applications, high-performance clusters, modeling and simulations, video encoding, and other compute or network intensive scenarios.</a:t>
            </a:r>
            <a:endParaRPr lang="en-US" altLang="en-US" sz="2400" dirty="0">
              <a:solidFill>
                <a:srgbClr val="FFFFFF"/>
              </a:solidFill>
            </a:endParaRPr>
          </a:p>
        </p:txBody>
      </p:sp>
    </p:spTree>
    <p:extLst>
      <p:ext uri="{BB962C8B-B14F-4D97-AF65-F5344CB8AC3E}">
        <p14:creationId xmlns:p14="http://schemas.microsoft.com/office/powerpoint/2010/main" val="306422917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305118" y="589280"/>
            <a:ext cx="10688002" cy="531528"/>
          </a:xfrm>
        </p:spPr>
        <p:txBody>
          <a:bodyPr/>
          <a:lstStyle/>
          <a:p>
            <a:pPr lvl="0"/>
            <a:r>
              <a:rPr lang="en-US" sz="5200" spc="-100" dirty="0">
                <a:ln w="3175">
                  <a:noFill/>
                </a:ln>
                <a:solidFill>
                  <a:schemeClr val="tx1"/>
                </a:solidFill>
                <a:cs typeface="Segoe UI" pitchFamily="34" charset="0"/>
              </a:rPr>
              <a:t>Optimized Compute (D Tier)- 60% faster CPUs, more memory, and local </a:t>
            </a:r>
            <a:r>
              <a:rPr lang="en-US" sz="5200" dirty="0">
                <a:solidFill>
                  <a:schemeClr val="tx1"/>
                </a:solidFill>
              </a:rPr>
              <a:t>SSD</a:t>
            </a:r>
            <a:endParaRPr lang="en-US" altLang="en-US" sz="5200" dirty="0">
              <a:solidFill>
                <a:schemeClr val="tx1"/>
              </a:solidFill>
            </a:endParaRPr>
          </a:p>
          <a:p>
            <a:endParaRPr lang="en-US" sz="5200" dirty="0">
              <a:solidFill>
                <a:schemeClr val="tx1"/>
              </a:solidFill>
            </a:endParaRPr>
          </a:p>
        </p:txBody>
      </p:sp>
      <p:pic>
        <p:nvPicPr>
          <p:cNvPr id="3" name="Picture 2"/>
          <p:cNvPicPr>
            <a:picLocks noChangeAspect="1"/>
          </p:cNvPicPr>
          <p:nvPr/>
        </p:nvPicPr>
        <p:blipFill>
          <a:blip r:embed="rId2"/>
          <a:stretch>
            <a:fillRect/>
          </a:stretch>
        </p:blipFill>
        <p:spPr>
          <a:xfrm>
            <a:off x="133746" y="2086008"/>
            <a:ext cx="11966814" cy="4771992"/>
          </a:xfrm>
          <a:prstGeom prst="rect">
            <a:avLst/>
          </a:prstGeom>
        </p:spPr>
      </p:pic>
    </p:spTree>
    <p:extLst>
      <p:ext uri="{BB962C8B-B14F-4D97-AF65-F5344CB8AC3E}">
        <p14:creationId xmlns:p14="http://schemas.microsoft.com/office/powerpoint/2010/main" val="280249664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299116" y="499110"/>
            <a:ext cx="9212096" cy="466090"/>
          </a:xfrm>
        </p:spPr>
        <p:txBody>
          <a:bodyPr/>
          <a:lstStyle/>
          <a:p>
            <a:r>
              <a:rPr lang="en-US" sz="4800" spc="-100" dirty="0">
                <a:ln w="3175">
                  <a:noFill/>
                </a:ln>
                <a:solidFill>
                  <a:schemeClr val="tx1"/>
                </a:solidFill>
                <a:cs typeface="Segoe UI" pitchFamily="34" charset="0"/>
              </a:rPr>
              <a:t>Dv2 Series- 35% faster than D series, 2.4 GHz Intel </a:t>
            </a:r>
            <a:r>
              <a:rPr lang="en-US" sz="4800" spc="-100" dirty="0" smtClean="0">
                <a:ln w="3175">
                  <a:noFill/>
                </a:ln>
                <a:solidFill>
                  <a:schemeClr val="tx1"/>
                </a:solidFill>
                <a:cs typeface="Segoe UI" pitchFamily="34" charset="0"/>
              </a:rPr>
              <a:t>Xeon® </a:t>
            </a:r>
            <a:r>
              <a:rPr lang="en-US" sz="4800" spc="-100" dirty="0">
                <a:ln w="3175">
                  <a:noFill/>
                </a:ln>
                <a:solidFill>
                  <a:schemeClr val="tx1"/>
                </a:solidFill>
                <a:cs typeface="Segoe UI" pitchFamily="34" charset="0"/>
              </a:rPr>
              <a:t>E5-2673 v3 (Haswell) processor</a:t>
            </a:r>
          </a:p>
        </p:txBody>
      </p:sp>
      <p:pic>
        <p:nvPicPr>
          <p:cNvPr id="4" name="Picture 3"/>
          <p:cNvPicPr>
            <a:picLocks noChangeAspect="1"/>
          </p:cNvPicPr>
          <p:nvPr/>
        </p:nvPicPr>
        <p:blipFill>
          <a:blip r:embed="rId3"/>
          <a:stretch>
            <a:fillRect/>
          </a:stretch>
        </p:blipFill>
        <p:spPr>
          <a:xfrm>
            <a:off x="0" y="1827133"/>
            <a:ext cx="12106085" cy="5030867"/>
          </a:xfrm>
          <a:prstGeom prst="rect">
            <a:avLst/>
          </a:prstGeom>
        </p:spPr>
      </p:pic>
    </p:spTree>
    <p:extLst>
      <p:ext uri="{BB962C8B-B14F-4D97-AF65-F5344CB8AC3E}">
        <p14:creationId xmlns:p14="http://schemas.microsoft.com/office/powerpoint/2010/main" val="87695811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hani\AppData\Local\Temp\SNAGHTML8a0bad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098" y="2190804"/>
            <a:ext cx="11470830" cy="46526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5440" y="282416"/>
            <a:ext cx="10210800" cy="2308324"/>
          </a:xfrm>
          <a:prstGeom prst="rect">
            <a:avLst/>
          </a:prstGeom>
        </p:spPr>
        <p:txBody>
          <a:bodyPr/>
          <a:lstStyle/>
          <a:p>
            <a:pPr defTabSz="914180">
              <a:lnSpc>
                <a:spcPct val="90000"/>
              </a:lnSpc>
              <a:spcBef>
                <a:spcPct val="20000"/>
              </a:spcBef>
              <a:buClr>
                <a:schemeClr val="bg1"/>
              </a:buClr>
              <a:buSzPct val="90000"/>
            </a:pPr>
            <a:r>
              <a:rPr lang="en-US" sz="4800" spc="-100" dirty="0">
                <a:ln w="3175">
                  <a:noFill/>
                </a:ln>
                <a:latin typeface="+mj-lt"/>
                <a:cs typeface="Segoe UI" pitchFamily="34" charset="0"/>
              </a:rPr>
              <a:t>DS-series VMs can use Premium Storage- high-performance, low-latency </a:t>
            </a:r>
            <a:r>
              <a:rPr lang="en-US" sz="4800" spc="-100" dirty="0" smtClean="0">
                <a:ln w="3175">
                  <a:noFill/>
                </a:ln>
                <a:latin typeface="+mj-lt"/>
                <a:cs typeface="Segoe UI" pitchFamily="34" charset="0"/>
              </a:rPr>
              <a:t>storage.</a:t>
            </a:r>
            <a:endParaRPr lang="en-US" sz="4800" spc="-100" dirty="0">
              <a:ln w="3175">
                <a:noFill/>
              </a:ln>
              <a:latin typeface="+mj-lt"/>
              <a:cs typeface="Segoe UI" pitchFamily="34" charset="0"/>
            </a:endParaRPr>
          </a:p>
        </p:txBody>
      </p:sp>
    </p:spTree>
    <p:extLst>
      <p:ext uri="{BB962C8B-B14F-4D97-AF65-F5344CB8AC3E}">
        <p14:creationId xmlns:p14="http://schemas.microsoft.com/office/powerpoint/2010/main" val="40594719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What’s really Azure?</a:t>
            </a: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a:sym typeface="Wingdings" panose="05000000000000000000" pitchFamily="2" charset="2"/>
            </a:endParaRPr>
          </a:p>
          <a:p>
            <a:pPr marL="571500" indent="-571500">
              <a:buClr>
                <a:srgbClr val="92D050"/>
              </a:buClr>
              <a:buFont typeface="Wingdings" panose="05000000000000000000" pitchFamily="2" charset="2"/>
              <a:buChar char="à"/>
            </a:pPr>
            <a:endParaRPr lang="en-US" sz="4000" dirty="0" smtClean="0">
              <a:sym typeface="Wingdings" panose="05000000000000000000" pitchFamily="2" charset="2"/>
            </a:endParaRPr>
          </a:p>
          <a:p>
            <a:pPr marL="571500" indent="-571500">
              <a:buClr>
                <a:srgbClr val="92D050"/>
              </a:buClr>
              <a:buFont typeface="Wingdings" panose="05000000000000000000" pitchFamily="2" charset="2"/>
              <a:buChar char="à"/>
            </a:pPr>
            <a:r>
              <a:rPr lang="en-US" sz="4000" dirty="0" smtClean="0">
                <a:sym typeface="Wingdings" panose="05000000000000000000" pitchFamily="2" charset="2"/>
              </a:rPr>
              <a:t>Virtual Machines</a:t>
            </a:r>
          </a:p>
          <a:p>
            <a:pPr marL="571500" indent="-571500">
              <a:buClr>
                <a:srgbClr val="92D050"/>
              </a:buClr>
              <a:buFont typeface="Wingdings" panose="05000000000000000000" pitchFamily="2" charset="2"/>
              <a:buChar char="à"/>
            </a:pPr>
            <a:r>
              <a:rPr lang="en-US" sz="4000" dirty="0" smtClean="0">
                <a:solidFill>
                  <a:schemeClr val="bg1"/>
                </a:solidFill>
                <a:latin typeface="+mj-lt"/>
                <a:sym typeface="Wingdings" panose="05000000000000000000" pitchFamily="2" charset="2"/>
              </a:rPr>
              <a:t>Virtual </a:t>
            </a:r>
            <a:r>
              <a:rPr lang="en-US" sz="4000" dirty="0" smtClean="0">
                <a:solidFill>
                  <a:schemeClr val="bg1"/>
                </a:solidFill>
                <a:latin typeface="+mj-lt"/>
                <a:sym typeface="Wingdings" panose="05000000000000000000" pitchFamily="2" charset="2"/>
              </a:rPr>
              <a:t>Networks</a:t>
            </a:r>
            <a:endParaRPr lang="en-US" sz="4000" dirty="0" smtClean="0">
              <a:solidFill>
                <a:schemeClr val="bg1"/>
              </a:solidFill>
              <a:latin typeface="+mj-lt"/>
              <a:sym typeface="Wingdings" panose="05000000000000000000" pitchFamily="2" charset="2"/>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6" end="6"/>
                                            </p:txEl>
                                          </p:spTgt>
                                        </p:tgtEl>
                                        <p:attrNameLst>
                                          <p:attrName>style.visibility</p:attrName>
                                        </p:attrNameLst>
                                      </p:cBhvr>
                                      <p:to>
                                        <p:strVal val="visible"/>
                                      </p:to>
                                    </p:set>
                                    <p:animEffect transition="in" filter="fade">
                                      <p:cBhvr>
                                        <p:cTn id="12" dur="500"/>
                                        <p:tgtEl>
                                          <p:spTgt spid="6">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animEffect transition="in" filter="fade">
                                      <p:cBhvr>
                                        <p:cTn id="1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59" y="377824"/>
            <a:ext cx="9968411" cy="1004661"/>
          </a:xfrm>
          <a:prstGeom prst="rect">
            <a:avLst/>
          </a:prstGeom>
        </p:spPr>
        <p:txBody>
          <a:bodyPr/>
          <a:lstStyle/>
          <a:p>
            <a:pPr marL="0" indent="0">
              <a:buNone/>
            </a:pPr>
            <a:r>
              <a:rPr lang="en-US" sz="4800" spc="-100" dirty="0">
                <a:ln w="3175">
                  <a:noFill/>
                </a:ln>
                <a:solidFill>
                  <a:schemeClr val="tx1"/>
                </a:solidFill>
                <a:cs typeface="Segoe UI" pitchFamily="34" charset="0"/>
              </a:rPr>
              <a:t>G-series VMs offer the most memory and run on hosts that have Intel Xeon E5 V3 family processors.</a:t>
            </a:r>
          </a:p>
        </p:txBody>
      </p:sp>
      <p:pic>
        <p:nvPicPr>
          <p:cNvPr id="8" name="Picture 7"/>
          <p:cNvPicPr>
            <a:picLocks noChangeAspect="1"/>
          </p:cNvPicPr>
          <p:nvPr/>
        </p:nvPicPr>
        <p:blipFill>
          <a:blip r:embed="rId2"/>
          <a:stretch>
            <a:fillRect/>
          </a:stretch>
        </p:blipFill>
        <p:spPr>
          <a:xfrm>
            <a:off x="94131" y="2710845"/>
            <a:ext cx="12130527" cy="3543361"/>
          </a:xfrm>
          <a:prstGeom prst="rect">
            <a:avLst/>
          </a:prstGeom>
        </p:spPr>
      </p:pic>
    </p:spTree>
    <p:extLst>
      <p:ext uri="{BB962C8B-B14F-4D97-AF65-F5344CB8AC3E}">
        <p14:creationId xmlns:p14="http://schemas.microsoft.com/office/powerpoint/2010/main" val="16317999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416560" y="377825"/>
            <a:ext cx="9459278" cy="641350"/>
          </a:xfrm>
          <a:prstGeom prst="rect">
            <a:avLst/>
          </a:prstGeom>
        </p:spPr>
        <p:txBody>
          <a:bodyPr/>
          <a:lstStyle/>
          <a:p>
            <a:r>
              <a:rPr lang="en-US" sz="4800" spc="-100" dirty="0">
                <a:ln w="3175">
                  <a:noFill/>
                </a:ln>
                <a:solidFill>
                  <a:schemeClr val="tx1"/>
                </a:solidFill>
                <a:cs typeface="Segoe UI" pitchFamily="34" charset="0"/>
              </a:rPr>
              <a:t>GS-series VMs , Godzilla ++ (Premium Storage- high-performance, low-latency storage for I/O intensive workloads.)</a:t>
            </a:r>
          </a:p>
        </p:txBody>
      </p:sp>
      <p:pic>
        <p:nvPicPr>
          <p:cNvPr id="2" name="Picture 1"/>
          <p:cNvPicPr>
            <a:picLocks noChangeAspect="1"/>
          </p:cNvPicPr>
          <p:nvPr/>
        </p:nvPicPr>
        <p:blipFill>
          <a:blip r:embed="rId2"/>
          <a:stretch>
            <a:fillRect/>
          </a:stretch>
        </p:blipFill>
        <p:spPr>
          <a:xfrm>
            <a:off x="554445" y="2410468"/>
            <a:ext cx="10515600" cy="4382223"/>
          </a:xfrm>
          <a:prstGeom prst="rect">
            <a:avLst/>
          </a:prstGeom>
        </p:spPr>
      </p:pic>
    </p:spTree>
    <p:extLst>
      <p:ext uri="{BB962C8B-B14F-4D97-AF65-F5344CB8AC3E}">
        <p14:creationId xmlns:p14="http://schemas.microsoft.com/office/powerpoint/2010/main" val="388698260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4000" dirty="0">
                <a:solidFill>
                  <a:schemeClr val="tx1"/>
                </a:solidFill>
                <a:latin typeface="Segoe UI" panose="020B0502040204020203" pitchFamily="34" charset="0"/>
              </a:rPr>
              <a:t>Key Improvements: Azure Virtual Machines (v2) </a:t>
            </a:r>
          </a:p>
        </p:txBody>
      </p:sp>
      <p:sp>
        <p:nvSpPr>
          <p:cNvPr id="7" name="Text Placeholder 6"/>
          <p:cNvSpPr>
            <a:spLocks noGrp="1"/>
          </p:cNvSpPr>
          <p:nvPr>
            <p:ph type="body" sz="quarter" idx="4294967295"/>
          </p:nvPr>
        </p:nvSpPr>
        <p:spPr>
          <a:xfrm>
            <a:off x="258394" y="1935172"/>
            <a:ext cx="6649098" cy="4064133"/>
          </a:xfrm>
          <a:prstGeom prst="rect">
            <a:avLst/>
          </a:prstGeom>
        </p:spPr>
        <p:txBody>
          <a:bodyPr/>
          <a:lstStyle/>
          <a:p>
            <a:pPr marL="457083" lvl="1" indent="-457083">
              <a:buFont typeface="Arial" panose="020B0604020202020204" pitchFamily="34" charset="0"/>
              <a:buChar char="•"/>
            </a:pPr>
            <a:r>
              <a:rPr lang="en-US" sz="3137" dirty="0">
                <a:latin typeface="Segoe UI" panose="020B0502040204020203" pitchFamily="34" charset="0"/>
              </a:rPr>
              <a:t>Massive and parallel deployment of Virtual Machines</a:t>
            </a:r>
          </a:p>
          <a:p>
            <a:pPr marL="457083" lvl="1" indent="-457083">
              <a:buFont typeface="Arial" panose="020B0604020202020204" pitchFamily="34" charset="0"/>
              <a:buChar char="•"/>
            </a:pPr>
            <a:r>
              <a:rPr lang="en-US" sz="3137" dirty="0">
                <a:latin typeface="Segoe UI" panose="020B0502040204020203" pitchFamily="34" charset="0"/>
              </a:rPr>
              <a:t>3 Fault Domains in Availability Sets</a:t>
            </a:r>
          </a:p>
          <a:p>
            <a:pPr marL="457083" lvl="1" indent="-457083">
              <a:buFont typeface="Arial" panose="020B0604020202020204" pitchFamily="34" charset="0"/>
              <a:buChar char="•"/>
            </a:pPr>
            <a:r>
              <a:rPr lang="en-US" sz="3137" dirty="0">
                <a:latin typeface="Segoe UI" panose="020B0502040204020203" pitchFamily="34" charset="0"/>
              </a:rPr>
              <a:t>Custom URLs for Custom Script VM Extensions for VMs </a:t>
            </a:r>
          </a:p>
          <a:p>
            <a:pPr>
              <a:buFont typeface="Arial" panose="020B0604020202020204" pitchFamily="34" charset="0"/>
              <a:buChar char="•"/>
            </a:pPr>
            <a:endParaRPr lang="en-US" sz="2745" dirty="0">
              <a:latin typeface="Segoe UI" panose="020B0502040204020203" pitchFamily="34" charset="0"/>
            </a:endParaRPr>
          </a:p>
        </p:txBody>
      </p:sp>
      <p:pic>
        <p:nvPicPr>
          <p:cNvPr id="22" name="Picture 21"/>
          <p:cNvPicPr>
            <a:picLocks noChangeAspect="1"/>
          </p:cNvPicPr>
          <p:nvPr/>
        </p:nvPicPr>
        <p:blipFill>
          <a:blip r:embed="rId2"/>
          <a:stretch>
            <a:fillRect/>
          </a:stretch>
        </p:blipFill>
        <p:spPr>
          <a:xfrm>
            <a:off x="7216375" y="1487023"/>
            <a:ext cx="2343444" cy="2184726"/>
          </a:xfrm>
          <a:prstGeom prst="rect">
            <a:avLst/>
          </a:prstGeom>
        </p:spPr>
      </p:pic>
      <p:pic>
        <p:nvPicPr>
          <p:cNvPr id="23" name="Picture 22"/>
          <p:cNvPicPr>
            <a:picLocks noChangeAspect="1"/>
          </p:cNvPicPr>
          <p:nvPr/>
        </p:nvPicPr>
        <p:blipFill>
          <a:blip r:embed="rId2"/>
          <a:stretch>
            <a:fillRect/>
          </a:stretch>
        </p:blipFill>
        <p:spPr>
          <a:xfrm>
            <a:off x="7365757" y="1636405"/>
            <a:ext cx="2343444" cy="2184726"/>
          </a:xfrm>
          <a:prstGeom prst="rect">
            <a:avLst/>
          </a:prstGeom>
        </p:spPr>
      </p:pic>
      <p:pic>
        <p:nvPicPr>
          <p:cNvPr id="24" name="Picture 23"/>
          <p:cNvPicPr>
            <a:picLocks noChangeAspect="1"/>
          </p:cNvPicPr>
          <p:nvPr/>
        </p:nvPicPr>
        <p:blipFill>
          <a:blip r:embed="rId2"/>
          <a:stretch>
            <a:fillRect/>
          </a:stretch>
        </p:blipFill>
        <p:spPr>
          <a:xfrm>
            <a:off x="7515141" y="1785789"/>
            <a:ext cx="2343444" cy="2184726"/>
          </a:xfrm>
          <a:prstGeom prst="rect">
            <a:avLst/>
          </a:prstGeom>
        </p:spPr>
      </p:pic>
      <p:pic>
        <p:nvPicPr>
          <p:cNvPr id="25" name="Picture 24"/>
          <p:cNvPicPr>
            <a:picLocks noChangeAspect="1"/>
          </p:cNvPicPr>
          <p:nvPr/>
        </p:nvPicPr>
        <p:blipFill>
          <a:blip r:embed="rId2"/>
          <a:stretch>
            <a:fillRect/>
          </a:stretch>
        </p:blipFill>
        <p:spPr>
          <a:xfrm>
            <a:off x="7664523" y="1935171"/>
            <a:ext cx="2343444" cy="2184726"/>
          </a:xfrm>
          <a:prstGeom prst="rect">
            <a:avLst/>
          </a:prstGeom>
        </p:spPr>
      </p:pic>
      <p:pic>
        <p:nvPicPr>
          <p:cNvPr id="26" name="Picture 25"/>
          <p:cNvPicPr>
            <a:picLocks noChangeAspect="1"/>
          </p:cNvPicPr>
          <p:nvPr/>
        </p:nvPicPr>
        <p:blipFill>
          <a:blip r:embed="rId2"/>
          <a:stretch>
            <a:fillRect/>
          </a:stretch>
        </p:blipFill>
        <p:spPr>
          <a:xfrm>
            <a:off x="7813906" y="2084555"/>
            <a:ext cx="2343444" cy="2184726"/>
          </a:xfrm>
          <a:prstGeom prst="rect">
            <a:avLst/>
          </a:prstGeom>
        </p:spPr>
      </p:pic>
      <p:pic>
        <p:nvPicPr>
          <p:cNvPr id="27" name="Picture 26"/>
          <p:cNvPicPr>
            <a:picLocks noChangeAspect="1"/>
          </p:cNvPicPr>
          <p:nvPr/>
        </p:nvPicPr>
        <p:blipFill>
          <a:blip r:embed="rId2"/>
          <a:stretch>
            <a:fillRect/>
          </a:stretch>
        </p:blipFill>
        <p:spPr>
          <a:xfrm>
            <a:off x="7963289" y="2233937"/>
            <a:ext cx="2343444" cy="2184726"/>
          </a:xfrm>
          <a:prstGeom prst="rect">
            <a:avLst/>
          </a:prstGeom>
        </p:spPr>
      </p:pic>
      <p:pic>
        <p:nvPicPr>
          <p:cNvPr id="28" name="Picture 27"/>
          <p:cNvPicPr>
            <a:picLocks noChangeAspect="1"/>
          </p:cNvPicPr>
          <p:nvPr/>
        </p:nvPicPr>
        <p:blipFill>
          <a:blip r:embed="rId2"/>
          <a:stretch>
            <a:fillRect/>
          </a:stretch>
        </p:blipFill>
        <p:spPr>
          <a:xfrm>
            <a:off x="8112672" y="2383320"/>
            <a:ext cx="2343444" cy="2184726"/>
          </a:xfrm>
          <a:prstGeom prst="rect">
            <a:avLst/>
          </a:prstGeom>
        </p:spPr>
      </p:pic>
      <p:pic>
        <p:nvPicPr>
          <p:cNvPr id="29" name="Picture 28"/>
          <p:cNvPicPr>
            <a:picLocks noChangeAspect="1"/>
          </p:cNvPicPr>
          <p:nvPr/>
        </p:nvPicPr>
        <p:blipFill>
          <a:blip r:embed="rId2"/>
          <a:stretch>
            <a:fillRect/>
          </a:stretch>
        </p:blipFill>
        <p:spPr>
          <a:xfrm>
            <a:off x="8262055" y="2532703"/>
            <a:ext cx="2343444" cy="2184726"/>
          </a:xfrm>
          <a:prstGeom prst="rect">
            <a:avLst/>
          </a:prstGeom>
        </p:spPr>
      </p:pic>
      <p:pic>
        <p:nvPicPr>
          <p:cNvPr id="30" name="Picture 29"/>
          <p:cNvPicPr>
            <a:picLocks noChangeAspect="1"/>
          </p:cNvPicPr>
          <p:nvPr/>
        </p:nvPicPr>
        <p:blipFill>
          <a:blip r:embed="rId2"/>
          <a:stretch>
            <a:fillRect/>
          </a:stretch>
        </p:blipFill>
        <p:spPr>
          <a:xfrm>
            <a:off x="8411438" y="2682086"/>
            <a:ext cx="2343444" cy="2184726"/>
          </a:xfrm>
          <a:prstGeom prst="rect">
            <a:avLst/>
          </a:prstGeom>
        </p:spPr>
      </p:pic>
      <p:pic>
        <p:nvPicPr>
          <p:cNvPr id="31" name="Picture 30"/>
          <p:cNvPicPr>
            <a:picLocks noChangeAspect="1"/>
          </p:cNvPicPr>
          <p:nvPr/>
        </p:nvPicPr>
        <p:blipFill>
          <a:blip r:embed="rId2"/>
          <a:stretch>
            <a:fillRect/>
          </a:stretch>
        </p:blipFill>
        <p:spPr>
          <a:xfrm>
            <a:off x="8560821" y="2831470"/>
            <a:ext cx="2343444" cy="2184726"/>
          </a:xfrm>
          <a:prstGeom prst="rect">
            <a:avLst/>
          </a:prstGeom>
        </p:spPr>
      </p:pic>
      <p:pic>
        <p:nvPicPr>
          <p:cNvPr id="32" name="Picture 31"/>
          <p:cNvPicPr>
            <a:picLocks noChangeAspect="1"/>
          </p:cNvPicPr>
          <p:nvPr/>
        </p:nvPicPr>
        <p:blipFill>
          <a:blip r:embed="rId2"/>
          <a:stretch>
            <a:fillRect/>
          </a:stretch>
        </p:blipFill>
        <p:spPr>
          <a:xfrm>
            <a:off x="8710204" y="2980852"/>
            <a:ext cx="2343444" cy="2184726"/>
          </a:xfrm>
          <a:prstGeom prst="rect">
            <a:avLst/>
          </a:prstGeom>
        </p:spPr>
      </p:pic>
      <p:pic>
        <p:nvPicPr>
          <p:cNvPr id="33" name="Picture 32"/>
          <p:cNvPicPr>
            <a:picLocks noChangeAspect="1"/>
          </p:cNvPicPr>
          <p:nvPr/>
        </p:nvPicPr>
        <p:blipFill>
          <a:blip r:embed="rId2"/>
          <a:stretch>
            <a:fillRect/>
          </a:stretch>
        </p:blipFill>
        <p:spPr>
          <a:xfrm>
            <a:off x="8859587" y="3130235"/>
            <a:ext cx="2343444" cy="2184726"/>
          </a:xfrm>
          <a:prstGeom prst="rect">
            <a:avLst/>
          </a:prstGeom>
        </p:spPr>
      </p:pic>
      <p:pic>
        <p:nvPicPr>
          <p:cNvPr id="34" name="Picture 33"/>
          <p:cNvPicPr>
            <a:picLocks noChangeAspect="1"/>
          </p:cNvPicPr>
          <p:nvPr/>
        </p:nvPicPr>
        <p:blipFill>
          <a:blip r:embed="rId2"/>
          <a:stretch>
            <a:fillRect/>
          </a:stretch>
        </p:blipFill>
        <p:spPr>
          <a:xfrm>
            <a:off x="9008969" y="3279618"/>
            <a:ext cx="2343444" cy="2184726"/>
          </a:xfrm>
          <a:prstGeom prst="rect">
            <a:avLst/>
          </a:prstGeom>
        </p:spPr>
      </p:pic>
      <p:pic>
        <p:nvPicPr>
          <p:cNvPr id="35" name="Picture 34"/>
          <p:cNvPicPr>
            <a:picLocks noChangeAspect="1"/>
          </p:cNvPicPr>
          <p:nvPr/>
        </p:nvPicPr>
        <p:blipFill>
          <a:blip r:embed="rId2"/>
          <a:stretch>
            <a:fillRect/>
          </a:stretch>
        </p:blipFill>
        <p:spPr>
          <a:xfrm>
            <a:off x="9158353" y="3429001"/>
            <a:ext cx="2343444" cy="2184726"/>
          </a:xfrm>
          <a:prstGeom prst="rect">
            <a:avLst/>
          </a:prstGeom>
        </p:spPr>
      </p:pic>
      <p:sp>
        <p:nvSpPr>
          <p:cNvPr id="2" name="Rectangle 1"/>
          <p:cNvSpPr/>
          <p:nvPr/>
        </p:nvSpPr>
        <p:spPr>
          <a:xfrm>
            <a:off x="258393" y="5999304"/>
            <a:ext cx="11580758" cy="418771"/>
          </a:xfrm>
          <a:prstGeom prst="rect">
            <a:avLst/>
          </a:prstGeom>
        </p:spPr>
        <p:txBody>
          <a:bodyPr wrap="square">
            <a:spAutoFit/>
          </a:bodyPr>
          <a:lstStyle/>
          <a:p>
            <a:pPr defTabSz="914367">
              <a:defRPr/>
            </a:pPr>
            <a:r>
              <a:rPr lang="en-US" sz="2133" dirty="0">
                <a:solidFill>
                  <a:srgbClr val="000000"/>
                </a:solidFill>
                <a:latin typeface="Segoe UI" panose="020B0502040204020203" pitchFamily="34" charset="0"/>
              </a:rPr>
              <a:t>https://azure.microsoft.com/en-us/documentation/articles/virtual-machines-app-frameworks/</a:t>
            </a:r>
            <a:endParaRPr lang="en-US" sz="2133" dirty="0">
              <a:solidFill>
                <a:prstClr val="black"/>
              </a:solidFill>
              <a:latin typeface="Cambria"/>
            </a:endParaRPr>
          </a:p>
        </p:txBody>
      </p:sp>
    </p:spTree>
    <p:extLst>
      <p:ext uri="{BB962C8B-B14F-4D97-AF65-F5344CB8AC3E}">
        <p14:creationId xmlns:p14="http://schemas.microsoft.com/office/powerpoint/2010/main" val="362760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childTnLst>
                                </p:cTn>
                              </p:par>
                            </p:childTnLst>
                          </p:cTn>
                        </p:par>
                        <p:par>
                          <p:cTn id="14" fill="hold">
                            <p:stCondLst>
                              <p:cond delay="125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250"/>
                                        <p:tgtEl>
                                          <p:spTgt spid="2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250"/>
                                        <p:tgtEl>
                                          <p:spTgt spid="25"/>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250"/>
                                        <p:tgtEl>
                                          <p:spTgt spid="26"/>
                                        </p:tgtEl>
                                      </p:cBhvr>
                                    </p:animEffect>
                                  </p:childTnLst>
                                </p:cTn>
                              </p:par>
                            </p:childTnLst>
                          </p:cTn>
                        </p:par>
                        <p:par>
                          <p:cTn id="30" fill="hold">
                            <p:stCondLst>
                              <p:cond delay="2250"/>
                            </p:stCondLst>
                            <p:childTnLst>
                              <p:par>
                                <p:cTn id="31" presetID="10" presetClass="entr" presetSubtype="0"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250"/>
                                        <p:tgtEl>
                                          <p:spTgt spid="29"/>
                                        </p:tgtEl>
                                      </p:cBhvr>
                                    </p:animEffect>
                                  </p:childTnLst>
                                </p:cTn>
                              </p:par>
                            </p:childTnLst>
                          </p:cTn>
                        </p:par>
                        <p:par>
                          <p:cTn id="42" fill="hold">
                            <p:stCondLst>
                              <p:cond delay="3000"/>
                            </p:stCondLst>
                            <p:childTnLst>
                              <p:par>
                                <p:cTn id="43" presetID="10"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50"/>
                                        <p:tgtEl>
                                          <p:spTgt spid="30"/>
                                        </p:tgtEl>
                                      </p:cBhvr>
                                    </p:animEffect>
                                  </p:childTnLst>
                                </p:cTn>
                              </p:par>
                            </p:childTnLst>
                          </p:cTn>
                        </p:par>
                        <p:par>
                          <p:cTn id="46" fill="hold">
                            <p:stCondLst>
                              <p:cond delay="3250"/>
                            </p:stCondLst>
                            <p:childTnLst>
                              <p:par>
                                <p:cTn id="47" presetID="10"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250"/>
                                        <p:tgtEl>
                                          <p:spTgt spid="31"/>
                                        </p:tgtEl>
                                      </p:cBhvr>
                                    </p:animEffect>
                                  </p:childTnLst>
                                </p:cTn>
                              </p:par>
                            </p:childTnLst>
                          </p:cTn>
                        </p:par>
                        <p:par>
                          <p:cTn id="50" fill="hold">
                            <p:stCondLst>
                              <p:cond delay="3500"/>
                            </p:stCondLst>
                            <p:childTnLst>
                              <p:par>
                                <p:cTn id="51" presetID="10" presetClass="entr" presetSubtype="0"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250"/>
                                        <p:tgtEl>
                                          <p:spTgt spid="32"/>
                                        </p:tgtEl>
                                      </p:cBhvr>
                                    </p:animEffect>
                                  </p:childTnLst>
                                </p:cTn>
                              </p:par>
                            </p:childTnLst>
                          </p:cTn>
                        </p:par>
                        <p:par>
                          <p:cTn id="54" fill="hold">
                            <p:stCondLst>
                              <p:cond delay="3750"/>
                            </p:stCondLst>
                            <p:childTnLst>
                              <p:par>
                                <p:cTn id="55" presetID="10" presetClass="entr" presetSubtype="0"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250"/>
                                        <p:tgtEl>
                                          <p:spTgt spid="33"/>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250"/>
                                        <p:tgtEl>
                                          <p:spTgt spid="34"/>
                                        </p:tgtEl>
                                      </p:cBhvr>
                                    </p:animEffect>
                                  </p:childTnLst>
                                </p:cTn>
                              </p:par>
                            </p:childTnLst>
                          </p:cTn>
                        </p:par>
                        <p:par>
                          <p:cTn id="62" fill="hold">
                            <p:stCondLst>
                              <p:cond delay="425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7">
                                            <p:txEl>
                                              <p:pRg st="1" end="1"/>
                                            </p:txEl>
                                          </p:spTgt>
                                        </p:tgtEl>
                                        <p:attrNameLst>
                                          <p:attrName>style.visibility</p:attrName>
                                        </p:attrNameLst>
                                      </p:cBhvr>
                                      <p:to>
                                        <p:strVal val="visible"/>
                                      </p:to>
                                    </p:set>
                                    <p:animEffect transition="in" filter="fade">
                                      <p:cBhvr>
                                        <p:cTn id="70" dur="1000"/>
                                        <p:tgtEl>
                                          <p:spTgt spid="7">
                                            <p:txEl>
                                              <p:pRg st="1" end="1"/>
                                            </p:txEl>
                                          </p:spTgt>
                                        </p:tgtEl>
                                      </p:cBhvr>
                                    </p:animEffect>
                                    <p:anim calcmode="lin" valueType="num">
                                      <p:cBhvr>
                                        <p:cTn id="7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7">
                                            <p:txEl>
                                              <p:pRg st="2" end="2"/>
                                            </p:txEl>
                                          </p:spTgt>
                                        </p:tgtEl>
                                        <p:attrNameLst>
                                          <p:attrName>style.visibility</p:attrName>
                                        </p:attrNameLst>
                                      </p:cBhvr>
                                      <p:to>
                                        <p:strVal val="visible"/>
                                      </p:to>
                                    </p:set>
                                    <p:animEffect transition="in" filter="fade">
                                      <p:cBhvr>
                                        <p:cTn id="77" dur="1000"/>
                                        <p:tgtEl>
                                          <p:spTgt spid="7">
                                            <p:txEl>
                                              <p:pRg st="2" end="2"/>
                                            </p:txEl>
                                          </p:spTgt>
                                        </p:tgtEl>
                                      </p:cBhvr>
                                    </p:animEffect>
                                    <p:anim calcmode="lin" valueType="num">
                                      <p:cBhvr>
                                        <p:cTn id="7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7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smtClean="0"/>
              <a:t>Demo: </a:t>
            </a:r>
            <a:r>
              <a:rPr lang="en-US" dirty="0"/>
              <a:t>Managing VMs using Azure portal</a:t>
            </a:r>
          </a:p>
        </p:txBody>
      </p:sp>
    </p:spTree>
    <p:extLst>
      <p:ext uri="{BB962C8B-B14F-4D97-AF65-F5344CB8AC3E}">
        <p14:creationId xmlns:p14="http://schemas.microsoft.com/office/powerpoint/2010/main" val="407765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09458" y="1317541"/>
            <a:ext cx="5421625" cy="516755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6" name="Rectangle 5"/>
          <p:cNvSpPr/>
          <p:nvPr/>
        </p:nvSpPr>
        <p:spPr bwMode="auto">
          <a:xfrm>
            <a:off x="6260923" y="1317541"/>
            <a:ext cx="5421625" cy="51675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solidFill>
                <a:schemeClr val="bg1"/>
              </a:solidFill>
            </a:endParaRPr>
          </a:p>
        </p:txBody>
      </p:sp>
      <p:sp>
        <p:nvSpPr>
          <p:cNvPr id="2" name="Title 1"/>
          <p:cNvSpPr>
            <a:spLocks noGrp="1"/>
          </p:cNvSpPr>
          <p:nvPr>
            <p:ph type="title" idx="4294967295"/>
          </p:nvPr>
        </p:nvSpPr>
        <p:spPr>
          <a:xfrm>
            <a:off x="1111250" y="342900"/>
            <a:ext cx="8855710" cy="957263"/>
          </a:xfrm>
          <a:prstGeom prst="rect">
            <a:avLst/>
          </a:prstGeom>
        </p:spPr>
        <p:txBody>
          <a:bodyPr/>
          <a:lstStyle/>
          <a:p>
            <a:r>
              <a:rPr lang="en-US" dirty="0"/>
              <a:t>Image Mobility</a:t>
            </a:r>
          </a:p>
        </p:txBody>
      </p:sp>
      <p:sp>
        <p:nvSpPr>
          <p:cNvPr id="3" name="Rectangle 2"/>
          <p:cNvSpPr/>
          <p:nvPr/>
        </p:nvSpPr>
        <p:spPr bwMode="auto">
          <a:xfrm>
            <a:off x="510020"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lvl="0">
              <a:lnSpc>
                <a:spcPct val="90000"/>
              </a:lnSpc>
              <a:buSzPct val="90000"/>
              <a:defRPr/>
            </a:pPr>
            <a:r>
              <a:rPr lang="en-US" sz="2933" kern="0" dirty="0">
                <a:solidFill>
                  <a:schemeClr val="bg1">
                    <a:alpha val="99000"/>
                  </a:schemeClr>
                </a:solidFill>
                <a:latin typeface="Segoe UI Light" pitchFamily="34" charset="0"/>
                <a:ea typeface="Segoe UI" pitchFamily="34" charset="0"/>
                <a:cs typeface="Segoe UI" pitchFamily="34" charset="0"/>
              </a:rPr>
              <a:t>On-Premises</a:t>
            </a:r>
          </a:p>
        </p:txBody>
      </p:sp>
      <p:sp>
        <p:nvSpPr>
          <p:cNvPr id="4" name="Rectangle 3"/>
          <p:cNvSpPr/>
          <p:nvPr/>
        </p:nvSpPr>
        <p:spPr bwMode="auto">
          <a:xfrm>
            <a:off x="6252688" y="1317541"/>
            <a:ext cx="5429858" cy="799890"/>
          </a:xfrm>
          <a:prstGeom prst="rect">
            <a:avLst/>
          </a:prstGeom>
          <a:noFill/>
          <a:ln w="9525" cap="flat" cmpd="sng" algn="ctr">
            <a:noFill/>
            <a:prstDash val="solid"/>
            <a:headEnd type="none" w="med" len="med"/>
            <a:tailEnd type="none" w="med" len="med"/>
          </a:ln>
          <a:effectLst/>
        </p:spPr>
        <p:txBody>
          <a:bodyPr vert="horz" wrap="square" lIns="243737" tIns="60933" rIns="121867" bIns="60933" numCol="1" rtlCol="0" anchor="ctr" anchorCtr="0" compatLnSpc="1">
            <a:prstTxWarp prst="textNoShape">
              <a:avLst/>
            </a:prstTxWarp>
          </a:bodyPr>
          <a:lstStyle/>
          <a:p>
            <a:pPr>
              <a:lnSpc>
                <a:spcPct val="90000"/>
              </a:lnSpc>
              <a:buSzPct val="90000"/>
            </a:pPr>
            <a:r>
              <a:rPr lang="en-US" sz="2933" kern="0" dirty="0">
                <a:solidFill>
                  <a:schemeClr val="bg1">
                    <a:alpha val="99000"/>
                  </a:schemeClr>
                </a:solidFill>
                <a:latin typeface="Segoe UI Light" pitchFamily="34" charset="0"/>
                <a:ea typeface="Segoe UI" pitchFamily="34" charset="0"/>
                <a:cs typeface="Segoe UI" pitchFamily="34" charset="0"/>
              </a:rPr>
              <a:t>Cloud</a:t>
            </a:r>
          </a:p>
        </p:txBody>
      </p:sp>
      <p:sp>
        <p:nvSpPr>
          <p:cNvPr id="8" name="Freeform 128"/>
          <p:cNvSpPr>
            <a:spLocks noChangeAspect="1"/>
          </p:cNvSpPr>
          <p:nvPr/>
        </p:nvSpPr>
        <p:spPr bwMode="black">
          <a:xfrm>
            <a:off x="6400722" y="2898497"/>
            <a:ext cx="5078677" cy="280553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67" tIns="60933" rIns="121867" bIns="60933" numCol="1" anchor="t" anchorCtr="0" compatLnSpc="1">
            <a:prstTxWarp prst="textNoShape">
              <a:avLst/>
            </a:prstTxWarp>
          </a:bodyPr>
          <a:lstStyle/>
          <a:p>
            <a:endParaRPr lang="en-US" sz="3199" dirty="0"/>
          </a:p>
        </p:txBody>
      </p:sp>
      <p:sp>
        <p:nvSpPr>
          <p:cNvPr id="26" name="Right Arrow 25"/>
          <p:cNvSpPr/>
          <p:nvPr/>
        </p:nvSpPr>
        <p:spPr bwMode="auto">
          <a:xfrm>
            <a:off x="8010520" y="4078053"/>
            <a:ext cx="1234260" cy="572238"/>
          </a:xfrm>
          <a:prstGeom prs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7" name="U-Turn Arrow 6"/>
          <p:cNvSpPr/>
          <p:nvPr/>
        </p:nvSpPr>
        <p:spPr bwMode="auto">
          <a:xfrm>
            <a:off x="4775544" y="2931117"/>
            <a:ext cx="2640912" cy="694907"/>
          </a:xfrm>
          <a:prstGeom prst="uturnArrow">
            <a:avLst>
              <a:gd name="adj1" fmla="val 25000"/>
              <a:gd name="adj2" fmla="val 25000"/>
              <a:gd name="adj3" fmla="val 25000"/>
              <a:gd name="adj4" fmla="val 43750"/>
              <a:gd name="adj5" fmla="val 97879"/>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sp>
        <p:nvSpPr>
          <p:cNvPr id="29" name="U-Turn Arrow 28"/>
          <p:cNvSpPr/>
          <p:nvPr/>
        </p:nvSpPr>
        <p:spPr bwMode="auto">
          <a:xfrm rot="10800000">
            <a:off x="4775544" y="4876024"/>
            <a:ext cx="2640912" cy="694907"/>
          </a:xfrm>
          <a:prstGeom prst="uturn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nvGrpSpPr>
          <p:cNvPr id="17" name="Group 16"/>
          <p:cNvGrpSpPr/>
          <p:nvPr/>
        </p:nvGrpSpPr>
        <p:grpSpPr>
          <a:xfrm>
            <a:off x="4369251" y="3657287"/>
            <a:ext cx="1117310" cy="1340771"/>
            <a:chOff x="4369251" y="3657287"/>
            <a:chExt cx="1117310" cy="1340771"/>
          </a:xfrm>
        </p:grpSpPr>
        <p:sp>
          <p:nvSpPr>
            <p:cNvPr id="31" name="Folded Corner 30"/>
            <p:cNvSpPr/>
            <p:nvPr/>
          </p:nvSpPr>
          <p:spPr bwMode="auto">
            <a:xfrm flipV="1">
              <a:off x="4369251" y="3657287"/>
              <a:ext cx="1117310" cy="1340771"/>
            </a:xfrm>
            <a:prstGeom prst="foldedCorner">
              <a:avLst>
                <a:gd name="adj" fmla="val 32319"/>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2" name="TextBox 31"/>
            <p:cNvSpPr txBox="1"/>
            <p:nvPr/>
          </p:nvSpPr>
          <p:spPr>
            <a:xfrm>
              <a:off x="4369251" y="4151114"/>
              <a:ext cx="1117310" cy="35311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1400" dirty="0">
                  <a:solidFill>
                    <a:schemeClr val="bg1">
                      <a:alpha val="99000"/>
                    </a:schemeClr>
                  </a:solidFill>
                  <a:latin typeface="+mn-lt"/>
                </a:rPr>
                <a:t>MyApp.vhd</a:t>
              </a:r>
              <a:endParaRPr lang="en-US" sz="1600" dirty="0">
                <a:solidFill>
                  <a:schemeClr val="bg1">
                    <a:alpha val="99000"/>
                  </a:schemeClr>
                </a:solidFill>
                <a:latin typeface="+mn-lt"/>
              </a:endParaRPr>
            </a:p>
          </p:txBody>
        </p:sp>
      </p:grpSp>
      <p:sp>
        <p:nvSpPr>
          <p:cNvPr id="33" name="Left-Right Arrow 32"/>
          <p:cNvSpPr/>
          <p:nvPr/>
        </p:nvSpPr>
        <p:spPr bwMode="auto">
          <a:xfrm>
            <a:off x="2947220" y="4065932"/>
            <a:ext cx="1234260" cy="572238"/>
          </a:xfrm>
          <a:prstGeom prst="leftRightArrow">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8" tIns="45705" rIns="91408" bIns="45705"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pic>
        <p:nvPicPr>
          <p:cNvPr id="10" name="Picture 9"/>
          <p:cNvPicPr>
            <a:picLocks noChangeAspect="1"/>
          </p:cNvPicPr>
          <p:nvPr/>
        </p:nvPicPr>
        <p:blipFill>
          <a:blip r:embed="rId3">
            <a:lum bright="-40000" contrast="-40000"/>
          </a:blip>
          <a:stretch>
            <a:fillRect/>
          </a:stretch>
        </p:blipFill>
        <p:spPr>
          <a:xfrm>
            <a:off x="6668736" y="3626023"/>
            <a:ext cx="1293750" cy="1575000"/>
          </a:xfrm>
          <a:prstGeom prst="rect">
            <a:avLst/>
          </a:prstGeom>
        </p:spPr>
      </p:pic>
      <p:pic>
        <p:nvPicPr>
          <p:cNvPr id="19" name="Picture 18"/>
          <p:cNvPicPr>
            <a:picLocks noChangeAspect="1"/>
          </p:cNvPicPr>
          <p:nvPr/>
        </p:nvPicPr>
        <p:blipFill>
          <a:blip r:embed="rId4">
            <a:lum bright="-40000" contrast="-40000"/>
          </a:blip>
          <a:stretch>
            <a:fillRect/>
          </a:stretch>
        </p:blipFill>
        <p:spPr>
          <a:xfrm>
            <a:off x="9340850" y="3907981"/>
            <a:ext cx="1123499" cy="1026646"/>
          </a:xfrm>
          <a:prstGeom prst="rect">
            <a:avLst/>
          </a:prstGeom>
        </p:spPr>
      </p:pic>
      <p:grpSp>
        <p:nvGrpSpPr>
          <p:cNvPr id="11" name="Group 4"/>
          <p:cNvGrpSpPr>
            <a:grpSpLocks noChangeAspect="1"/>
          </p:cNvGrpSpPr>
          <p:nvPr/>
        </p:nvGrpSpPr>
        <p:grpSpPr bwMode="auto">
          <a:xfrm>
            <a:off x="1555750" y="3908425"/>
            <a:ext cx="1122363" cy="1025525"/>
            <a:chOff x="980" y="2462"/>
            <a:chExt cx="707" cy="646"/>
          </a:xfrm>
        </p:grpSpPr>
        <p:sp>
          <p:nvSpPr>
            <p:cNvPr id="12" name="AutoShape 3"/>
            <p:cNvSpPr>
              <a:spLocks noChangeAspect="1" noChangeArrowheads="1" noTextEdit="1"/>
            </p:cNvSpPr>
            <p:nvPr/>
          </p:nvSpPr>
          <p:spPr bwMode="auto">
            <a:xfrm>
              <a:off x="980" y="2462"/>
              <a:ext cx="707" cy="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5"/>
            <p:cNvSpPr>
              <a:spLocks/>
            </p:cNvSpPr>
            <p:nvPr/>
          </p:nvSpPr>
          <p:spPr bwMode="auto">
            <a:xfrm>
              <a:off x="1100" y="2967"/>
              <a:ext cx="463" cy="137"/>
            </a:xfrm>
            <a:custGeom>
              <a:avLst/>
              <a:gdLst>
                <a:gd name="T0" fmla="*/ 79 w 112"/>
                <a:gd name="T1" fmla="*/ 0 h 33"/>
                <a:gd name="T2" fmla="*/ 75 w 112"/>
                <a:gd name="T3" fmla="*/ 0 h 33"/>
                <a:gd name="T4" fmla="*/ 35 w 112"/>
                <a:gd name="T5" fmla="*/ 0 h 33"/>
                <a:gd name="T6" fmla="*/ 33 w 112"/>
                <a:gd name="T7" fmla="*/ 0 h 33"/>
                <a:gd name="T8" fmla="*/ 0 w 112"/>
                <a:gd name="T9" fmla="*/ 24 h 33"/>
                <a:gd name="T10" fmla="*/ 0 w 112"/>
                <a:gd name="T11" fmla="*/ 33 h 33"/>
                <a:gd name="T12" fmla="*/ 40 w 112"/>
                <a:gd name="T13" fmla="*/ 33 h 33"/>
                <a:gd name="T14" fmla="*/ 70 w 112"/>
                <a:gd name="T15" fmla="*/ 33 h 33"/>
                <a:gd name="T16" fmla="*/ 112 w 112"/>
                <a:gd name="T17" fmla="*/ 33 h 33"/>
                <a:gd name="T18" fmla="*/ 112 w 112"/>
                <a:gd name="T19" fmla="*/ 24 h 33"/>
                <a:gd name="T20" fmla="*/ 79 w 11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33">
                  <a:moveTo>
                    <a:pt x="79" y="0"/>
                  </a:moveTo>
                  <a:cubicBezTo>
                    <a:pt x="75" y="0"/>
                    <a:pt x="75" y="0"/>
                    <a:pt x="75" y="0"/>
                  </a:cubicBezTo>
                  <a:cubicBezTo>
                    <a:pt x="35" y="0"/>
                    <a:pt x="35" y="0"/>
                    <a:pt x="35" y="0"/>
                  </a:cubicBezTo>
                  <a:cubicBezTo>
                    <a:pt x="33" y="0"/>
                    <a:pt x="33" y="0"/>
                    <a:pt x="33" y="0"/>
                  </a:cubicBezTo>
                  <a:cubicBezTo>
                    <a:pt x="38" y="22"/>
                    <a:pt x="33" y="24"/>
                    <a:pt x="0" y="24"/>
                  </a:cubicBezTo>
                  <a:cubicBezTo>
                    <a:pt x="0" y="33"/>
                    <a:pt x="0" y="33"/>
                    <a:pt x="0" y="33"/>
                  </a:cubicBezTo>
                  <a:cubicBezTo>
                    <a:pt x="40" y="33"/>
                    <a:pt x="40" y="33"/>
                    <a:pt x="40" y="33"/>
                  </a:cubicBezTo>
                  <a:cubicBezTo>
                    <a:pt x="70" y="33"/>
                    <a:pt x="70" y="33"/>
                    <a:pt x="70" y="33"/>
                  </a:cubicBezTo>
                  <a:cubicBezTo>
                    <a:pt x="112" y="33"/>
                    <a:pt x="112" y="33"/>
                    <a:pt x="112" y="33"/>
                  </a:cubicBezTo>
                  <a:cubicBezTo>
                    <a:pt x="112" y="24"/>
                    <a:pt x="112" y="24"/>
                    <a:pt x="112" y="24"/>
                  </a:cubicBezTo>
                  <a:cubicBezTo>
                    <a:pt x="75" y="24"/>
                    <a:pt x="74" y="22"/>
                    <a:pt x="7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p:nvSpPr>
          <p:spPr bwMode="auto">
            <a:xfrm>
              <a:off x="1216" y="2669"/>
              <a:ext cx="248" cy="199"/>
            </a:xfrm>
            <a:custGeom>
              <a:avLst/>
              <a:gdLst>
                <a:gd name="T0" fmla="*/ 0 w 248"/>
                <a:gd name="T1" fmla="*/ 133 h 199"/>
                <a:gd name="T2" fmla="*/ 115 w 248"/>
                <a:gd name="T3" fmla="*/ 199 h 199"/>
                <a:gd name="T4" fmla="*/ 115 w 248"/>
                <a:gd name="T5" fmla="*/ 66 h 199"/>
                <a:gd name="T6" fmla="*/ 0 w 248"/>
                <a:gd name="T7" fmla="*/ 0 h 199"/>
                <a:gd name="T8" fmla="*/ 0 w 248"/>
                <a:gd name="T9" fmla="*/ 133 h 199"/>
                <a:gd name="T10" fmla="*/ 136 w 248"/>
                <a:gd name="T11" fmla="*/ 66 h 199"/>
                <a:gd name="T12" fmla="*/ 136 w 248"/>
                <a:gd name="T13" fmla="*/ 199 h 199"/>
                <a:gd name="T14" fmla="*/ 248 w 248"/>
                <a:gd name="T15" fmla="*/ 133 h 199"/>
                <a:gd name="T16" fmla="*/ 248 w 248"/>
                <a:gd name="T17" fmla="*/ 4 h 199"/>
                <a:gd name="T18" fmla="*/ 136 w 248"/>
                <a:gd name="T19" fmla="*/ 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9">
                  <a:moveTo>
                    <a:pt x="0" y="133"/>
                  </a:moveTo>
                  <a:lnTo>
                    <a:pt x="115" y="199"/>
                  </a:lnTo>
                  <a:lnTo>
                    <a:pt x="115" y="66"/>
                  </a:lnTo>
                  <a:lnTo>
                    <a:pt x="0" y="0"/>
                  </a:lnTo>
                  <a:lnTo>
                    <a:pt x="0" y="133"/>
                  </a:lnTo>
                  <a:close/>
                  <a:moveTo>
                    <a:pt x="136" y="66"/>
                  </a:moveTo>
                  <a:lnTo>
                    <a:pt x="136" y="199"/>
                  </a:lnTo>
                  <a:lnTo>
                    <a:pt x="248" y="133"/>
                  </a:lnTo>
                  <a:lnTo>
                    <a:pt x="248" y="4"/>
                  </a:lnTo>
                  <a:lnTo>
                    <a:pt x="136"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p:nvSpPr>
          <p:spPr bwMode="auto">
            <a:xfrm>
              <a:off x="1228" y="2586"/>
              <a:ext cx="227" cy="133"/>
            </a:xfrm>
            <a:custGeom>
              <a:avLst/>
              <a:gdLst>
                <a:gd name="T0" fmla="*/ 112 w 227"/>
                <a:gd name="T1" fmla="*/ 0 h 133"/>
                <a:gd name="T2" fmla="*/ 0 w 227"/>
                <a:gd name="T3" fmla="*/ 66 h 133"/>
                <a:gd name="T4" fmla="*/ 116 w 227"/>
                <a:gd name="T5" fmla="*/ 133 h 133"/>
                <a:gd name="T6" fmla="*/ 227 w 227"/>
                <a:gd name="T7" fmla="*/ 66 h 133"/>
                <a:gd name="T8" fmla="*/ 112 w 227"/>
                <a:gd name="T9" fmla="*/ 0 h 133"/>
              </a:gdLst>
              <a:ahLst/>
              <a:cxnLst>
                <a:cxn ang="0">
                  <a:pos x="T0" y="T1"/>
                </a:cxn>
                <a:cxn ang="0">
                  <a:pos x="T2" y="T3"/>
                </a:cxn>
                <a:cxn ang="0">
                  <a:pos x="T4" y="T5"/>
                </a:cxn>
                <a:cxn ang="0">
                  <a:pos x="T6" y="T7"/>
                </a:cxn>
                <a:cxn ang="0">
                  <a:pos x="T8" y="T9"/>
                </a:cxn>
              </a:cxnLst>
              <a:rect l="0" t="0" r="r" b="b"/>
              <a:pathLst>
                <a:path w="227" h="133">
                  <a:moveTo>
                    <a:pt x="112" y="0"/>
                  </a:moveTo>
                  <a:lnTo>
                    <a:pt x="0" y="66"/>
                  </a:lnTo>
                  <a:lnTo>
                    <a:pt x="116" y="133"/>
                  </a:lnTo>
                  <a:lnTo>
                    <a:pt x="227" y="66"/>
                  </a:lnTo>
                  <a:lnTo>
                    <a:pt x="11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p:nvSpPr>
          <p:spPr bwMode="auto">
            <a:xfrm>
              <a:off x="980" y="2466"/>
              <a:ext cx="703" cy="505"/>
            </a:xfrm>
            <a:custGeom>
              <a:avLst/>
              <a:gdLst>
                <a:gd name="T0" fmla="*/ 160 w 170"/>
                <a:gd name="T1" fmla="*/ 10 h 122"/>
                <a:gd name="T2" fmla="*/ 160 w 170"/>
                <a:gd name="T3" fmla="*/ 111 h 122"/>
                <a:gd name="T4" fmla="*/ 11 w 170"/>
                <a:gd name="T5" fmla="*/ 111 h 122"/>
                <a:gd name="T6" fmla="*/ 11 w 170"/>
                <a:gd name="T7" fmla="*/ 10 h 122"/>
                <a:gd name="T8" fmla="*/ 160 w 170"/>
                <a:gd name="T9" fmla="*/ 10 h 122"/>
                <a:gd name="T10" fmla="*/ 161 w 170"/>
                <a:gd name="T11" fmla="*/ 0 h 122"/>
                <a:gd name="T12" fmla="*/ 9 w 170"/>
                <a:gd name="T13" fmla="*/ 0 h 122"/>
                <a:gd name="T14" fmla="*/ 0 w 170"/>
                <a:gd name="T15" fmla="*/ 9 h 122"/>
                <a:gd name="T16" fmla="*/ 0 w 170"/>
                <a:gd name="T17" fmla="*/ 113 h 122"/>
                <a:gd name="T18" fmla="*/ 9 w 170"/>
                <a:gd name="T19" fmla="*/ 122 h 122"/>
                <a:gd name="T20" fmla="*/ 161 w 170"/>
                <a:gd name="T21" fmla="*/ 122 h 122"/>
                <a:gd name="T22" fmla="*/ 170 w 170"/>
                <a:gd name="T23" fmla="*/ 113 h 122"/>
                <a:gd name="T24" fmla="*/ 170 w 170"/>
                <a:gd name="T25" fmla="*/ 9 h 122"/>
                <a:gd name="T26" fmla="*/ 161 w 170"/>
                <a:gd name="T2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122">
                  <a:moveTo>
                    <a:pt x="160" y="10"/>
                  </a:moveTo>
                  <a:cubicBezTo>
                    <a:pt x="160" y="111"/>
                    <a:pt x="160" y="111"/>
                    <a:pt x="160" y="111"/>
                  </a:cubicBezTo>
                  <a:cubicBezTo>
                    <a:pt x="11" y="111"/>
                    <a:pt x="11" y="111"/>
                    <a:pt x="11" y="111"/>
                  </a:cubicBezTo>
                  <a:cubicBezTo>
                    <a:pt x="11" y="10"/>
                    <a:pt x="11" y="10"/>
                    <a:pt x="11" y="10"/>
                  </a:cubicBezTo>
                  <a:cubicBezTo>
                    <a:pt x="160" y="10"/>
                    <a:pt x="160" y="10"/>
                    <a:pt x="160" y="10"/>
                  </a:cubicBezTo>
                  <a:moveTo>
                    <a:pt x="161" y="0"/>
                  </a:moveTo>
                  <a:cubicBezTo>
                    <a:pt x="9" y="0"/>
                    <a:pt x="9" y="0"/>
                    <a:pt x="9" y="0"/>
                  </a:cubicBezTo>
                  <a:cubicBezTo>
                    <a:pt x="4" y="0"/>
                    <a:pt x="0" y="4"/>
                    <a:pt x="0" y="9"/>
                  </a:cubicBezTo>
                  <a:cubicBezTo>
                    <a:pt x="0" y="113"/>
                    <a:pt x="0" y="113"/>
                    <a:pt x="0" y="113"/>
                  </a:cubicBezTo>
                  <a:cubicBezTo>
                    <a:pt x="0" y="118"/>
                    <a:pt x="4" y="122"/>
                    <a:pt x="9" y="122"/>
                  </a:cubicBezTo>
                  <a:cubicBezTo>
                    <a:pt x="161" y="122"/>
                    <a:pt x="161" y="122"/>
                    <a:pt x="161" y="122"/>
                  </a:cubicBezTo>
                  <a:cubicBezTo>
                    <a:pt x="166" y="122"/>
                    <a:pt x="170" y="118"/>
                    <a:pt x="170" y="113"/>
                  </a:cubicBezTo>
                  <a:cubicBezTo>
                    <a:pt x="170" y="9"/>
                    <a:pt x="170" y="9"/>
                    <a:pt x="170" y="9"/>
                  </a:cubicBezTo>
                  <a:cubicBezTo>
                    <a:pt x="170" y="4"/>
                    <a:pt x="166" y="0"/>
                    <a:pt x="1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43896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body" sz="quarter" idx="12"/>
          </p:nvPr>
        </p:nvSpPr>
        <p:spPr>
          <a:xfrm>
            <a:off x="4363134" y="3873501"/>
            <a:ext cx="3465732" cy="1536699"/>
          </a:xfrm>
          <a:prstGeom prst="rect">
            <a:avLst/>
          </a:prstGeom>
        </p:spPr>
        <p:txBody>
          <a:bodyPr anchor="ctr">
            <a:noAutofit/>
          </a:bodyPr>
          <a:lstStyle/>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OS Disks</a:t>
            </a:r>
          </a:p>
          <a:p>
            <a:pPr marL="571500" indent="-571500">
              <a:buClr>
                <a:srgbClr val="92D050"/>
              </a:buClr>
              <a:buFont typeface="Wingdings" panose="05000000000000000000" pitchFamily="2" charset="2"/>
              <a:buChar char="à"/>
            </a:pPr>
            <a:r>
              <a:rPr lang="en-US" altLang="zh-CN" dirty="0" smtClean="0">
                <a:solidFill>
                  <a:schemeClr val="tx1"/>
                </a:solidFill>
                <a:latin typeface="+mj-lt"/>
                <a:sym typeface="Wingdings" panose="05000000000000000000" pitchFamily="2" charset="2"/>
              </a:rPr>
              <a:t>Data Disks</a:t>
            </a:r>
            <a:endParaRPr lang="en-US" altLang="zh-CN" dirty="0">
              <a:solidFill>
                <a:schemeClr val="tx1"/>
              </a:solidFill>
              <a:sym typeface="Wingdings" panose="05000000000000000000" pitchFamily="2" charset="2"/>
            </a:endParaRPr>
          </a:p>
        </p:txBody>
      </p:sp>
      <p:sp>
        <p:nvSpPr>
          <p:cNvPr id="5" name="Title 4"/>
          <p:cNvSpPr>
            <a:spLocks noGrp="1"/>
          </p:cNvSpPr>
          <p:nvPr>
            <p:ph type="title"/>
          </p:nvPr>
        </p:nvSpPr>
        <p:spPr>
          <a:prstGeom prst="rect">
            <a:avLst/>
          </a:prstGeom>
        </p:spPr>
        <p:txBody>
          <a:bodyPr>
            <a:normAutofit fontScale="90000"/>
          </a:bodyPr>
          <a:lstStyle/>
          <a:p>
            <a:r>
              <a:rPr lang="en-US" altLang="zh-CN" sz="6600" dirty="0" smtClean="0">
                <a:solidFill>
                  <a:schemeClr val="bg2"/>
                </a:solidFill>
              </a:rPr>
              <a:t>Data Persistence</a:t>
            </a:r>
            <a:endParaRPr lang="en-US" sz="6600" dirty="0">
              <a:solidFill>
                <a:schemeClr val="bg2"/>
              </a:solidFill>
            </a:endParaRPr>
          </a:p>
        </p:txBody>
      </p:sp>
    </p:spTree>
    <p:extLst>
      <p:ext uri="{BB962C8B-B14F-4D97-AF65-F5344CB8AC3E}">
        <p14:creationId xmlns:p14="http://schemas.microsoft.com/office/powerpoint/2010/main" val="111805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Disks and Images</a:t>
            </a:r>
          </a:p>
        </p:txBody>
      </p:sp>
      <p:grpSp>
        <p:nvGrpSpPr>
          <p:cNvPr id="4" name="Group 3"/>
          <p:cNvGrpSpPr/>
          <p:nvPr/>
        </p:nvGrpSpPr>
        <p:grpSpPr>
          <a:xfrm>
            <a:off x="1597778" y="538637"/>
            <a:ext cx="8996445" cy="4627818"/>
            <a:chOff x="1597778" y="584357"/>
            <a:chExt cx="8996445" cy="4627818"/>
          </a:xfrm>
        </p:grpSpPr>
        <p:sp>
          <p:nvSpPr>
            <p:cNvPr id="9" name="Rectangle 8"/>
            <p:cNvSpPr/>
            <p:nvPr/>
          </p:nvSpPr>
          <p:spPr bwMode="auto">
            <a:xfrm>
              <a:off x="3761505" y="584357"/>
              <a:ext cx="6832717"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6" name="Group 5"/>
            <p:cNvGrpSpPr/>
            <p:nvPr/>
          </p:nvGrpSpPr>
          <p:grpSpPr>
            <a:xfrm>
              <a:off x="1597778" y="584357"/>
              <a:ext cx="2081170" cy="2138899"/>
              <a:chOff x="829782" y="750015"/>
              <a:chExt cx="1758428" cy="1807205"/>
            </a:xfrm>
          </p:grpSpPr>
          <p:sp>
            <p:nvSpPr>
              <p:cNvPr id="27" name="Rectangle 26"/>
              <p:cNvSpPr/>
              <p:nvPr/>
            </p:nvSpPr>
            <p:spPr bwMode="auto">
              <a:xfrm>
                <a:off x="829782" y="750015"/>
                <a:ext cx="1758428" cy="1807205"/>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Images</a:t>
                </a:r>
              </a:p>
              <a:p>
                <a:pPr marL="380841" indent="-380841">
                  <a:lnSpc>
                    <a:spcPct val="90000"/>
                  </a:lnSpc>
                  <a:buSzPct val="90000"/>
                  <a:buFont typeface="Arial" pitchFamily="34" charset="0"/>
                  <a:buChar char="•"/>
                  <a:defRPr/>
                </a:pPr>
                <a:endParaRPr lang="en-US" sz="12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Partner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User</a:t>
                </a:r>
              </a:p>
            </p:txBody>
          </p:sp>
          <p:sp>
            <p:nvSpPr>
              <p:cNvPr id="28" name="Freeform 79"/>
              <p:cNvSpPr>
                <a:spLocks noEditPoints="1"/>
              </p:cNvSpPr>
              <p:nvPr/>
            </p:nvSpPr>
            <p:spPr bwMode="black">
              <a:xfrm>
                <a:off x="95507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0" name="Freeform 79"/>
              <p:cNvSpPr>
                <a:spLocks noEditPoints="1"/>
              </p:cNvSpPr>
              <p:nvPr/>
            </p:nvSpPr>
            <p:spPr bwMode="black">
              <a:xfrm>
                <a:off x="13872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2" name="Freeform 79"/>
              <p:cNvSpPr>
                <a:spLocks noEditPoints="1"/>
              </p:cNvSpPr>
              <p:nvPr/>
            </p:nvSpPr>
            <p:spPr bwMode="black">
              <a:xfrm>
                <a:off x="1801433" y="2094653"/>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38" name="Freeform 79"/>
              <p:cNvSpPr>
                <a:spLocks noEditPoints="1"/>
              </p:cNvSpPr>
              <p:nvPr/>
            </p:nvSpPr>
            <p:spPr bwMode="black">
              <a:xfrm>
                <a:off x="2209019"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grpSp>
          <p:nvGrpSpPr>
            <p:cNvPr id="7" name="Group 6"/>
            <p:cNvGrpSpPr/>
            <p:nvPr/>
          </p:nvGrpSpPr>
          <p:grpSpPr>
            <a:xfrm>
              <a:off x="1597779" y="3073276"/>
              <a:ext cx="2088743" cy="2126266"/>
              <a:chOff x="3055099" y="760689"/>
              <a:chExt cx="1764827" cy="1796531"/>
            </a:xfrm>
          </p:grpSpPr>
          <p:sp>
            <p:nvSpPr>
              <p:cNvPr id="39" name="Rectangle 38"/>
              <p:cNvSpPr/>
              <p:nvPr/>
            </p:nvSpPr>
            <p:spPr bwMode="auto">
              <a:xfrm>
                <a:off x="3055099" y="760689"/>
                <a:ext cx="1764827" cy="1796531"/>
              </a:xfrm>
              <a:prstGeom prst="rect">
                <a:avLst/>
              </a:prstGeom>
              <a:solidFill>
                <a:schemeClr val="accent2"/>
              </a:solidFill>
              <a:ln w="9525" cap="flat" cmpd="sng" algn="ctr">
                <a:noFill/>
                <a:prstDash val="solid"/>
                <a:headEnd type="none" w="med" len="med"/>
                <a:tailEnd type="none" w="med" len="med"/>
              </a:ln>
              <a:effectLst/>
            </p:spPr>
            <p:txBody>
              <a:bodyPr vert="horz" wrap="square" lIns="121878" tIns="121878" rIns="121878" bIns="121878" numCol="1" rtlCol="0" anchor="t" anchorCtr="0" compatLnSpc="1">
                <a:prstTxWarp prst="textNoShape">
                  <a:avLst/>
                </a:prstTxWarp>
              </a:bodyPr>
              <a:lstStyle/>
              <a:p>
                <a:pPr lvl="0">
                  <a:lnSpc>
                    <a:spcPct val="90000"/>
                  </a:lnSpc>
                  <a:buSzPct val="90000"/>
                  <a:defRPr/>
                </a:pPr>
                <a:r>
                  <a:rPr lang="en-US" sz="28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Disks</a:t>
                </a:r>
              </a:p>
              <a:p>
                <a:pPr lvl="0">
                  <a:lnSpc>
                    <a:spcPct val="90000"/>
                  </a:lnSpc>
                  <a:buSzPct val="90000"/>
                  <a:defRPr/>
                </a:pPr>
                <a:endParaRPr lang="en-US" sz="1400" b="1" u="sng"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OS Disks </a:t>
                </a:r>
              </a:p>
              <a:p>
                <a:pPr marL="380841" indent="-380841">
                  <a:lnSpc>
                    <a:spcPct val="90000"/>
                  </a:lnSpc>
                  <a:buSzPct val="90000"/>
                  <a:buFont typeface="Arial" pitchFamily="34" charset="0"/>
                  <a:buChar char="•"/>
                  <a:defRPr/>
                </a:pPr>
                <a:r>
                  <a:rPr lang="en-US" sz="2000" b="1"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Data Disks</a:t>
                </a:r>
              </a:p>
            </p:txBody>
          </p:sp>
          <p:sp>
            <p:nvSpPr>
              <p:cNvPr id="21" name="Freeform 79"/>
              <p:cNvSpPr>
                <a:spLocks noEditPoints="1"/>
              </p:cNvSpPr>
              <p:nvPr/>
            </p:nvSpPr>
            <p:spPr bwMode="black">
              <a:xfrm>
                <a:off x="314550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2" name="Freeform 79"/>
              <p:cNvSpPr>
                <a:spLocks noEditPoints="1"/>
              </p:cNvSpPr>
              <p:nvPr/>
            </p:nvSpPr>
            <p:spPr bwMode="black">
              <a:xfrm>
                <a:off x="35776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3" name="Freeform 79"/>
              <p:cNvSpPr>
                <a:spLocks noEditPoints="1"/>
              </p:cNvSpPr>
              <p:nvPr/>
            </p:nvSpPr>
            <p:spPr bwMode="black">
              <a:xfrm>
                <a:off x="3991860" y="2086919"/>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sp>
            <p:nvSpPr>
              <p:cNvPr id="24" name="Freeform 79"/>
              <p:cNvSpPr>
                <a:spLocks noEditPoints="1"/>
              </p:cNvSpPr>
              <p:nvPr/>
            </p:nvSpPr>
            <p:spPr bwMode="black">
              <a:xfrm>
                <a:off x="4399446" y="2079185"/>
                <a:ext cx="281064" cy="379964"/>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703" tIns="54851" rIns="109703" bIns="54851" numCol="1" anchor="t" anchorCtr="0" compatLnSpc="1">
                <a:prstTxWarp prst="textNoShape">
                  <a:avLst/>
                </a:prstTxWarp>
              </a:bodyPr>
              <a:lstStyle/>
              <a:p>
                <a:endParaRPr lang="en-US" sz="2133" dirty="0"/>
              </a:p>
            </p:txBody>
          </p:sp>
        </p:grpSp>
        <p:sp>
          <p:nvSpPr>
            <p:cNvPr id="8" name="TextBox 7"/>
            <p:cNvSpPr txBox="1"/>
            <p:nvPr/>
          </p:nvSpPr>
          <p:spPr>
            <a:xfrm>
              <a:off x="3888372" y="976268"/>
              <a:ext cx="6594260" cy="1355080"/>
            </a:xfrm>
            <a:prstGeom prst="rect">
              <a:avLst/>
            </a:prstGeom>
            <a:noFill/>
          </p:spPr>
          <p:txBody>
            <a:bodyPr wrap="square" lIns="0" tIns="0" rIns="0" bIns="0" rtlCol="0">
              <a:spAutoFit/>
            </a:bodyPr>
            <a:lstStyle/>
            <a:p>
              <a:pPr>
                <a:lnSpc>
                  <a:spcPct val="90000"/>
                </a:lnSpc>
                <a:spcBef>
                  <a:spcPct val="20000"/>
                </a:spcBef>
                <a:buSzPct val="80000"/>
              </a:pPr>
              <a:r>
                <a:rPr lang="en-US" sz="2800" dirty="0">
                  <a:solidFill>
                    <a:sysClr val="windowText" lastClr="000000"/>
                  </a:solidFill>
                </a:rPr>
                <a:t>Base OS image for new Virtual Machines</a:t>
              </a:r>
            </a:p>
            <a:p>
              <a:pPr>
                <a:lnSpc>
                  <a:spcPct val="90000"/>
                </a:lnSpc>
                <a:spcBef>
                  <a:spcPct val="20000"/>
                </a:spcBef>
                <a:buSzPct val="80000"/>
              </a:pPr>
              <a:r>
                <a:rPr lang="en-US" sz="2800" dirty="0">
                  <a:solidFill>
                    <a:sysClr val="windowText" lastClr="000000"/>
                  </a:solidFill>
                </a:rPr>
                <a:t>Sys-Prepped/Generalized/Read Only </a:t>
              </a:r>
            </a:p>
            <a:p>
              <a:pPr>
                <a:lnSpc>
                  <a:spcPct val="90000"/>
                </a:lnSpc>
                <a:spcBef>
                  <a:spcPct val="20000"/>
                </a:spcBef>
                <a:buSzPct val="80000"/>
              </a:pPr>
              <a:r>
                <a:rPr lang="en-US" sz="2800" dirty="0">
                  <a:solidFill>
                    <a:sysClr val="windowText" lastClr="000000"/>
                  </a:solidFill>
                </a:rPr>
                <a:t>Created by uploading or by capture</a:t>
              </a:r>
            </a:p>
          </p:txBody>
        </p:sp>
        <p:sp>
          <p:nvSpPr>
            <p:cNvPr id="37" name="Rectangle 36"/>
            <p:cNvSpPr/>
            <p:nvPr/>
          </p:nvSpPr>
          <p:spPr bwMode="auto">
            <a:xfrm>
              <a:off x="3776792" y="3073276"/>
              <a:ext cx="6817431" cy="21388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2" tIns="60931" rIns="121862" bIns="6093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36" name="TextBox 35"/>
            <p:cNvSpPr txBox="1"/>
            <p:nvPr/>
          </p:nvSpPr>
          <p:spPr>
            <a:xfrm>
              <a:off x="3999957" y="3458871"/>
              <a:ext cx="6025631" cy="1249573"/>
            </a:xfrm>
            <a:prstGeom prst="rect">
              <a:avLst/>
            </a:prstGeom>
            <a:noFill/>
          </p:spPr>
          <p:txBody>
            <a:bodyPr wrap="square" lIns="0" tIns="0" rIns="0" bIns="0" rtlCol="0" anchor="ctr">
              <a:spAutoFit/>
            </a:bodyPr>
            <a:lstStyle/>
            <a:p>
              <a:pPr>
                <a:lnSpc>
                  <a:spcPct val="90000"/>
                </a:lnSpc>
                <a:spcBef>
                  <a:spcPct val="20000"/>
                </a:spcBef>
                <a:buSzPct val="80000"/>
              </a:pPr>
              <a:r>
                <a:rPr lang="en-US" sz="2800" dirty="0">
                  <a:solidFill>
                    <a:sysClr val="windowText" lastClr="000000"/>
                  </a:solidFill>
                </a:rPr>
                <a:t>Writable Disks for Virtual Machines</a:t>
              </a:r>
            </a:p>
            <a:p>
              <a:pPr>
                <a:lnSpc>
                  <a:spcPct val="90000"/>
                </a:lnSpc>
                <a:spcBef>
                  <a:spcPct val="20000"/>
                </a:spcBef>
                <a:buSzPct val="80000"/>
              </a:pPr>
              <a:r>
                <a:rPr lang="en-US" sz="2800" dirty="0">
                  <a:solidFill>
                    <a:sysClr val="windowText" lastClr="000000"/>
                  </a:solidFill>
                </a:rPr>
                <a:t>Created during VM creation or during upload of existing VHDs. </a:t>
              </a:r>
              <a:r>
                <a:rPr lang="en-US" sz="2800" dirty="0" smtClean="0">
                  <a:solidFill>
                    <a:sysClr val="windowText" lastClr="000000"/>
                  </a:solidFill>
                </a:rPr>
                <a:t> </a:t>
              </a:r>
              <a:endParaRPr lang="en-US" sz="2800" dirty="0">
                <a:solidFill>
                  <a:sysClr val="windowText" lastClr="000000"/>
                </a:solidFill>
              </a:endParaRPr>
            </a:p>
          </p:txBody>
        </p:sp>
      </p:grpSp>
    </p:spTree>
    <p:extLst>
      <p:ext uri="{BB962C8B-B14F-4D97-AF65-F5344CB8AC3E}">
        <p14:creationId xmlns:p14="http://schemas.microsoft.com/office/powerpoint/2010/main" val="46715132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a:t>VM disk layout</a:t>
            </a:r>
          </a:p>
        </p:txBody>
      </p:sp>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3337"/>
            <a:ext cx="9511410" cy="349476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 name="Straight Arrow Connector 12"/>
          <p:cNvCxnSpPr>
            <a:stCxn id="7" idx="2"/>
          </p:cNvCxnSpPr>
          <p:nvPr/>
        </p:nvCxnSpPr>
        <p:spPr>
          <a:xfrm>
            <a:off x="3273767" y="2986305"/>
            <a:ext cx="452413" cy="1311375"/>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9" name="Rectangle 8"/>
          <p:cNvSpPr/>
          <p:nvPr/>
        </p:nvSpPr>
        <p:spPr bwMode="auto">
          <a:xfrm>
            <a:off x="4457399" y="1321482"/>
            <a:ext cx="3375427" cy="1649896"/>
          </a:xfrm>
          <a:prstGeom prst="rect">
            <a:avLst/>
          </a:prstGeom>
          <a:solidFill>
            <a:schemeClr val="accent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Temporary Storage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Local (Not 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D:</a:t>
            </a:r>
          </a:p>
        </p:txBody>
      </p:sp>
      <p:cxnSp>
        <p:nvCxnSpPr>
          <p:cNvPr id="10" name="Straight Arrow Connector 9"/>
          <p:cNvCxnSpPr>
            <a:stCxn id="9" idx="2"/>
          </p:cNvCxnSpPr>
          <p:nvPr/>
        </p:nvCxnSpPr>
        <p:spPr>
          <a:xfrm flipH="1">
            <a:off x="5280660" y="2971378"/>
            <a:ext cx="864453" cy="132630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11" name="Rectangle 10"/>
          <p:cNvSpPr/>
          <p:nvPr/>
        </p:nvSpPr>
        <p:spPr bwMode="auto">
          <a:xfrm>
            <a:off x="8060272" y="1336408"/>
            <a:ext cx="3809008" cy="1634970"/>
          </a:xfrm>
          <a:prstGeom prst="rect">
            <a:avLst/>
          </a:prstGeom>
          <a:solidFill>
            <a:schemeClr val="accent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Data Disk(s)</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SCSI</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Customer Defined Letter</a:t>
            </a:r>
          </a:p>
        </p:txBody>
      </p:sp>
      <p:cxnSp>
        <p:nvCxnSpPr>
          <p:cNvPr id="12" name="Straight Arrow Connector 11"/>
          <p:cNvCxnSpPr>
            <a:stCxn id="11" idx="2"/>
          </p:cNvCxnSpPr>
          <p:nvPr/>
        </p:nvCxnSpPr>
        <p:spPr>
          <a:xfrm flipH="1">
            <a:off x="7406640" y="2971378"/>
            <a:ext cx="2558136" cy="1497752"/>
          </a:xfrm>
          <a:prstGeom prst="straightConnector1">
            <a:avLst/>
          </a:prstGeom>
          <a:ln w="57150">
            <a:solidFill>
              <a:srgbClr val="FFC000"/>
            </a:solidFill>
            <a:tailEnd type="arrow"/>
          </a:ln>
        </p:spPr>
        <p:style>
          <a:lnRef idx="3">
            <a:schemeClr val="accent2"/>
          </a:lnRef>
          <a:fillRef idx="0">
            <a:schemeClr val="accent2"/>
          </a:fillRef>
          <a:effectRef idx="2">
            <a:schemeClr val="accent2"/>
          </a:effectRef>
          <a:fontRef idx="minor">
            <a:schemeClr val="tx1"/>
          </a:fontRef>
        </p:style>
      </p:cxnSp>
      <p:sp>
        <p:nvSpPr>
          <p:cNvPr id="7" name="Rectangle 6"/>
          <p:cNvSpPr/>
          <p:nvPr/>
        </p:nvSpPr>
        <p:spPr bwMode="auto">
          <a:xfrm>
            <a:off x="2365310" y="1336408"/>
            <a:ext cx="1816914" cy="1649897"/>
          </a:xfrm>
          <a:prstGeom prst="rect">
            <a:avLst/>
          </a:prstGeom>
          <a:solidFill>
            <a:schemeClr val="tx2"/>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defTabSz="913870"/>
            <a:r>
              <a:rPr lang="en-US" sz="2199" b="1" u="sng" dirty="0">
                <a:solidFill>
                  <a:srgbClr val="FFFFFF">
                    <a:alpha val="98824"/>
                  </a:srgbClr>
                </a:solidFill>
                <a:latin typeface="Segoe UI" pitchFamily="34" charset="0"/>
                <a:ea typeface="Segoe UI" pitchFamily="34" charset="0"/>
                <a:cs typeface="Segoe UI" pitchFamily="34" charset="0"/>
              </a:rPr>
              <a:t>OS Disk</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Persistent</a:t>
            </a:r>
          </a:p>
          <a:p>
            <a:pPr marL="342814" indent="-342814" defTabSz="913870">
              <a:buFont typeface="Arial" pitchFamily="34" charset="0"/>
              <a:buChar char="•"/>
            </a:pPr>
            <a:r>
              <a:rPr lang="en-US" sz="2199" dirty="0">
                <a:solidFill>
                  <a:srgbClr val="FFFFFF">
                    <a:alpha val="98824"/>
                  </a:srgbClr>
                </a:solidFill>
                <a:latin typeface="Segoe UI" pitchFamily="34" charset="0"/>
                <a:ea typeface="Segoe UI" pitchFamily="34" charset="0"/>
                <a:cs typeface="Segoe UI" pitchFamily="34" charset="0"/>
              </a:rPr>
              <a:t>SATA</a:t>
            </a:r>
          </a:p>
          <a:p>
            <a:pPr marL="342814" indent="-342814" defTabSz="913870">
              <a:buFont typeface="Arial" pitchFamily="34" charset="0"/>
              <a:buChar char="•"/>
            </a:pPr>
            <a:r>
              <a:rPr lang="en-US" sz="2199" b="1" dirty="0">
                <a:solidFill>
                  <a:srgbClr val="FFFFFF">
                    <a:alpha val="98824"/>
                  </a:srgbClr>
                </a:solidFill>
                <a:latin typeface="Segoe UI" pitchFamily="34" charset="0"/>
                <a:ea typeface="Segoe UI" pitchFamily="34" charset="0"/>
                <a:cs typeface="Segoe UI" pitchFamily="34" charset="0"/>
              </a:rPr>
              <a:t>Drive C:</a:t>
            </a:r>
          </a:p>
        </p:txBody>
      </p:sp>
    </p:spTree>
    <p:custDataLst>
      <p:tags r:id="rId1"/>
    </p:custDataLst>
    <p:extLst>
      <p:ext uri="{BB962C8B-B14F-4D97-AF65-F5344CB8AC3E}">
        <p14:creationId xmlns:p14="http://schemas.microsoft.com/office/powerpoint/2010/main" val="2713614987"/>
      </p:ext>
    </p:extLst>
  </p:cSld>
  <p:clrMapOvr>
    <a:masterClrMapping/>
  </p:clrMapOvr>
  <p:transition advTm="1667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844"/>
                                        </p:tgtEl>
                                        <p:attrNameLst>
                                          <p:attrName>style.visibility</p:attrName>
                                        </p:attrNameLst>
                                      </p:cBhvr>
                                      <p:to>
                                        <p:strVal val="visible"/>
                                      </p:to>
                                    </p:set>
                                    <p:anim calcmode="lin" valueType="num">
                                      <p:cBhvr additive="base">
                                        <p:cTn id="7" dur="500" fill="hold"/>
                                        <p:tgtEl>
                                          <p:spTgt spid="35844"/>
                                        </p:tgtEl>
                                        <p:attrNameLst>
                                          <p:attrName>ppt_x</p:attrName>
                                        </p:attrNameLst>
                                      </p:cBhvr>
                                      <p:tavLst>
                                        <p:tav tm="0">
                                          <p:val>
                                            <p:strVal val="0-#ppt_w/2"/>
                                          </p:val>
                                        </p:tav>
                                        <p:tav tm="100000">
                                          <p:val>
                                            <p:strVal val="#ppt_x"/>
                                          </p:val>
                                        </p:tav>
                                      </p:tavLst>
                                    </p:anim>
                                    <p:anim calcmode="lin" valueType="num">
                                      <p:cBhvr additive="base">
                                        <p:cTn id="8"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22" presetClass="entr" presetSubtype="1"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548640" y="1412875"/>
            <a:ext cx="10487660" cy="4570413"/>
          </a:xfrm>
          <a:prstGeom prst="rect">
            <a:avLst/>
          </a:prstGeom>
        </p:spPr>
        <p:txBody>
          <a:bodyPr/>
          <a:lstStyle/>
          <a:p>
            <a:pPr>
              <a:defRPr/>
            </a:pPr>
            <a:r>
              <a:rPr lang="en-US" sz="3200" dirty="0"/>
              <a:t>Never Place Critical </a:t>
            </a:r>
            <a:r>
              <a:rPr lang="en-US" sz="3200" dirty="0" err="1"/>
              <a:t>Unreplicated</a:t>
            </a:r>
            <a:r>
              <a:rPr lang="en-US" sz="3200" dirty="0"/>
              <a:t> Data on Temp Drive!!</a:t>
            </a:r>
          </a:p>
          <a:p>
            <a:pPr lvl="1">
              <a:defRPr/>
            </a:pPr>
            <a:endParaRPr lang="en-US" sz="1600" dirty="0"/>
          </a:p>
          <a:p>
            <a:pPr>
              <a:defRPr/>
            </a:pPr>
            <a:r>
              <a:rPr lang="en-US" sz="3200" dirty="0"/>
              <a:t>Use for SQL </a:t>
            </a:r>
            <a:r>
              <a:rPr lang="en-US" sz="3200" dirty="0" err="1"/>
              <a:t>TempDB</a:t>
            </a:r>
            <a:r>
              <a:rPr lang="en-US" sz="3200" dirty="0"/>
              <a:t> and Buffer Pool Extension on D-Series and G-Series VM Sizes Only (SSD Temp Disks)</a:t>
            </a:r>
          </a:p>
          <a:p>
            <a:pPr lvl="1">
              <a:defRPr/>
            </a:pPr>
            <a:r>
              <a:rPr lang="en-US" sz="1600" dirty="0"/>
              <a:t>Detailed instructions: </a:t>
            </a:r>
            <a:r>
              <a:rPr lang="en-US" sz="1600" dirty="0">
                <a:hlinkClick r:id="rId2"/>
              </a:rPr>
              <a:t>http://blogs.technet.com/b/dataplatforminsider/archive/2014/09/25/using-ssds-in-azure-vms-to-store-sql-server-tempdb-and-buffer-pool-extensions.aspx</a:t>
            </a:r>
            <a:r>
              <a:rPr lang="en-US" sz="1600" dirty="0"/>
              <a:t> </a:t>
            </a:r>
          </a:p>
          <a:p>
            <a:pPr lvl="1">
              <a:defRPr/>
            </a:pPr>
            <a:endParaRPr lang="en-US" sz="1600" dirty="0"/>
          </a:p>
          <a:p>
            <a:pPr>
              <a:defRPr/>
            </a:pPr>
            <a:r>
              <a:rPr lang="en-US" sz="3200" dirty="0"/>
              <a:t>Use Scheduled Tasks to Configure Temporary Disk</a:t>
            </a:r>
          </a:p>
          <a:p>
            <a:pPr lvl="1">
              <a:defRPr/>
            </a:pPr>
            <a:endParaRPr lang="en-US" sz="1600" dirty="0"/>
          </a:p>
          <a:p>
            <a:pPr>
              <a:defRPr/>
            </a:pPr>
            <a:r>
              <a:rPr lang="en-US" sz="3200" dirty="0"/>
              <a:t>Test Scheduled Tasks via Resize VM Operation</a:t>
            </a:r>
          </a:p>
        </p:txBody>
      </p:sp>
      <p:sp>
        <p:nvSpPr>
          <p:cNvPr id="32770" name="Title 3"/>
          <p:cNvSpPr>
            <a:spLocks noGrp="1"/>
          </p:cNvSpPr>
          <p:nvPr>
            <p:ph type="title" idx="4294967295"/>
          </p:nvPr>
        </p:nvSpPr>
        <p:spPr bwMode="auto">
          <a:xfrm>
            <a:off x="214313" y="233363"/>
            <a:ext cx="11977687" cy="10779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sz="4313" dirty="0"/>
              <a:t>Temporary Drive Guidance</a:t>
            </a:r>
          </a:p>
        </p:txBody>
      </p:sp>
    </p:spTree>
    <p:extLst>
      <p:ext uri="{BB962C8B-B14F-4D97-AF65-F5344CB8AC3E}">
        <p14:creationId xmlns:p14="http://schemas.microsoft.com/office/powerpoint/2010/main" val="2784055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111250" y="342900"/>
            <a:ext cx="11080750" cy="957263"/>
          </a:xfrm>
          <a:prstGeom prst="rect">
            <a:avLst/>
          </a:prstGeom>
        </p:spPr>
        <p:txBody>
          <a:bodyPr/>
          <a:lstStyle/>
          <a:p>
            <a:r>
              <a:rPr lang="en-US" dirty="0"/>
              <a:t>Persistent Disks and Highly Durable</a:t>
            </a:r>
          </a:p>
        </p:txBody>
      </p:sp>
      <p:sp>
        <p:nvSpPr>
          <p:cNvPr id="5" name="Rectangle 4"/>
          <p:cNvSpPr/>
          <p:nvPr/>
        </p:nvSpPr>
        <p:spPr bwMode="auto">
          <a:xfrm>
            <a:off x="7028713" y="3217739"/>
            <a:ext cx="4653834" cy="3240858"/>
          </a:xfrm>
          <a:prstGeom prst="rect">
            <a:avLst/>
          </a:prstGeom>
          <a:solidFill>
            <a:schemeClr val="accent3"/>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933"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a:t>
            </a:r>
          </a:p>
        </p:txBody>
      </p:sp>
      <p:sp>
        <p:nvSpPr>
          <p:cNvPr id="6" name="Rectangle 5"/>
          <p:cNvSpPr/>
          <p:nvPr/>
        </p:nvSpPr>
        <p:spPr bwMode="auto">
          <a:xfrm>
            <a:off x="509458" y="1278340"/>
            <a:ext cx="3752921" cy="2442016"/>
          </a:xfrm>
          <a:prstGeom prst="rect">
            <a:avLst/>
          </a:prstGeom>
          <a:solidFill>
            <a:schemeClr val="accent2"/>
          </a:solidFill>
          <a:ln w="9525" cap="flat" cmpd="sng" algn="ctr">
            <a:noFill/>
            <a:prstDash val="solid"/>
            <a:headEnd type="none" w="med" len="med"/>
            <a:tailEnd type="none" w="med" len="med"/>
          </a:ln>
          <a:effectLst/>
        </p:spPr>
        <p:txBody>
          <a:bodyPr vert="horz" wrap="square" lIns="121851" tIns="121851" rIns="121851" bIns="121851" numCol="1" rtlCol="0" anchor="b" anchorCtr="0" compatLnSpc="1">
            <a:prstTxWarp prst="textNoShape">
              <a:avLst/>
            </a:prstTxWarp>
          </a:bodyPr>
          <a:lstStyle/>
          <a:p>
            <a:pPr>
              <a:lnSpc>
                <a:spcPct val="90000"/>
              </a:lnSpc>
              <a:buSzPct val="90000"/>
              <a:defRPr/>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Microsoft Azure </a:t>
            </a: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Storage </a:t>
            </a:r>
            <a:r>
              <a:rPr lang="en-US" sz="3199"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(Disaster Recovery)</a:t>
            </a:r>
          </a:p>
        </p:txBody>
      </p:sp>
      <p:sp>
        <p:nvSpPr>
          <p:cNvPr id="10" name="Freeform 79"/>
          <p:cNvSpPr>
            <a:spLocks noEditPoints="1"/>
          </p:cNvSpPr>
          <p:nvPr/>
        </p:nvSpPr>
        <p:spPr bwMode="black">
          <a:xfrm>
            <a:off x="9015544"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2" name="Freeform 79"/>
          <p:cNvSpPr>
            <a:spLocks noEditPoints="1"/>
          </p:cNvSpPr>
          <p:nvPr/>
        </p:nvSpPr>
        <p:spPr bwMode="black">
          <a:xfrm>
            <a:off x="10061311"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3" name="Freeform 79"/>
          <p:cNvSpPr>
            <a:spLocks noEditPoints="1"/>
          </p:cNvSpPr>
          <p:nvPr/>
        </p:nvSpPr>
        <p:spPr bwMode="black">
          <a:xfrm>
            <a:off x="10061311"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6" name="Freeform 79"/>
          <p:cNvSpPr>
            <a:spLocks noEditPoints="1"/>
          </p:cNvSpPr>
          <p:nvPr/>
        </p:nvSpPr>
        <p:spPr bwMode="black">
          <a:xfrm>
            <a:off x="1622552"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7" name="Freeform 79"/>
          <p:cNvSpPr>
            <a:spLocks noEditPoints="1"/>
          </p:cNvSpPr>
          <p:nvPr/>
        </p:nvSpPr>
        <p:spPr bwMode="black">
          <a:xfrm>
            <a:off x="1622552"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9" name="Freeform 79"/>
          <p:cNvSpPr>
            <a:spLocks noEditPoints="1"/>
          </p:cNvSpPr>
          <p:nvPr/>
        </p:nvSpPr>
        <p:spPr bwMode="black">
          <a:xfrm>
            <a:off x="2198589"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cxnSp>
        <p:nvCxnSpPr>
          <p:cNvPr id="26" name="Straight Connector 25"/>
          <p:cNvCxnSpPr/>
          <p:nvPr/>
        </p:nvCxnSpPr>
        <p:spPr>
          <a:xfrm>
            <a:off x="8309863" y="4565998"/>
            <a:ext cx="1045766" cy="322347"/>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309861" y="4565990"/>
            <a:ext cx="0" cy="314633"/>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145381" y="2467475"/>
            <a:ext cx="4824397" cy="1995721"/>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2573245" y="1747752"/>
            <a:ext cx="201384" cy="1"/>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961954" y="2000987"/>
            <a:ext cx="0" cy="177556"/>
          </a:xfrm>
          <a:prstGeom prst="line">
            <a:avLst/>
          </a:prstGeom>
          <a:ln w="38100"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33" idx="3"/>
          </p:cNvCxnSpPr>
          <p:nvPr/>
        </p:nvCxnSpPr>
        <p:spPr>
          <a:xfrm flipV="1">
            <a:off x="2326780" y="4531637"/>
            <a:ext cx="5643004" cy="609543"/>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79"/>
          <p:cNvSpPr>
            <a:spLocks noEditPoints="1"/>
          </p:cNvSpPr>
          <p:nvPr/>
        </p:nvSpPr>
        <p:spPr bwMode="black">
          <a:xfrm>
            <a:off x="2774627" y="2178546"/>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8" name="Freeform 79"/>
          <p:cNvSpPr>
            <a:spLocks noEditPoints="1"/>
          </p:cNvSpPr>
          <p:nvPr/>
        </p:nvSpPr>
        <p:spPr bwMode="black">
          <a:xfrm>
            <a:off x="2198589"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20" name="Freeform 79"/>
          <p:cNvSpPr>
            <a:spLocks noEditPoints="1"/>
          </p:cNvSpPr>
          <p:nvPr/>
        </p:nvSpPr>
        <p:spPr bwMode="black">
          <a:xfrm>
            <a:off x="2774627" y="1494500"/>
            <a:ext cx="374654" cy="50648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8" name="Freeform 79"/>
          <p:cNvSpPr>
            <a:spLocks noEditPoints="1"/>
          </p:cNvSpPr>
          <p:nvPr/>
        </p:nvSpPr>
        <p:spPr bwMode="black">
          <a:xfrm>
            <a:off x="7969779" y="3646487"/>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9" name="Freeform 79"/>
          <p:cNvSpPr>
            <a:spLocks noEditPoints="1"/>
          </p:cNvSpPr>
          <p:nvPr/>
        </p:nvSpPr>
        <p:spPr bwMode="black">
          <a:xfrm>
            <a:off x="7969779"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11" name="Freeform 79"/>
          <p:cNvSpPr>
            <a:spLocks noEditPoints="1"/>
          </p:cNvSpPr>
          <p:nvPr/>
        </p:nvSpPr>
        <p:spPr bwMode="black">
          <a:xfrm>
            <a:off x="9015544" y="4888336"/>
            <a:ext cx="680167" cy="919500"/>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rgbClr val="FFFFFF"/>
          </a:solidFill>
          <a:ln>
            <a:noFill/>
          </a:ln>
        </p:spPr>
        <p:txBody>
          <a:bodyPr vert="horz" wrap="square" lIns="109683" tIns="54838" rIns="109683" bIns="54838" numCol="1" anchor="t" anchorCtr="0" compatLnSpc="1">
            <a:prstTxWarp prst="textNoShape">
              <a:avLst/>
            </a:prstTxWarp>
          </a:bodyPr>
          <a:lstStyle/>
          <a:p>
            <a:endParaRPr lang="en-US" sz="2133" dirty="0">
              <a:solidFill>
                <a:srgbClr val="292929"/>
              </a:solidFill>
            </a:endParaRPr>
          </a:p>
        </p:txBody>
      </p:sp>
      <p:sp>
        <p:nvSpPr>
          <p:cNvPr id="33" name="Rectangle 32"/>
          <p:cNvSpPr/>
          <p:nvPr/>
        </p:nvSpPr>
        <p:spPr bwMode="auto">
          <a:xfrm>
            <a:off x="509457" y="3833928"/>
            <a:ext cx="1817323" cy="2614503"/>
          </a:xfrm>
          <a:prstGeom prst="rect">
            <a:avLst/>
          </a:prstGeom>
          <a:solidFill>
            <a:schemeClr val="accent2"/>
          </a:solidFill>
          <a:ln w="9525" cap="flat" cmpd="sng" algn="ctr">
            <a:noFill/>
            <a:prstDash val="solid"/>
            <a:headEnd type="none" w="med" len="med"/>
            <a:tailEnd type="none" w="med" len="med"/>
          </a:ln>
          <a:effectLst/>
        </p:spPr>
        <p:txBody>
          <a:bodyPr vert="horz" wrap="square" lIns="91428" tIns="91428" rIns="91428" bIns="91428" numCol="1" rtlCol="0" anchor="b" anchorCtr="0" compatLnSpc="1">
            <a:prstTxWarp prst="textNoShape">
              <a:avLst/>
            </a:prstTxWarp>
          </a:bodyPr>
          <a:lstStyle/>
          <a:p>
            <a:pPr>
              <a:lnSpc>
                <a:spcPct val="90000"/>
              </a:lnSpc>
              <a:buSzPct val="90000"/>
            </a:pPr>
            <a:r>
              <a:rPr lang="en-US" altLang="zh-CN"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a:t>
            </a:r>
          </a:p>
          <a:p>
            <a:pPr>
              <a:lnSpc>
                <a:spcPct val="90000"/>
              </a:lnSpc>
              <a:buSzPct val="90000"/>
            </a:pPr>
            <a:r>
              <a:rPr lang="en-US" sz="2666" kern="0" dirty="0" smtClean="0">
                <a:gradFill>
                  <a:gsLst>
                    <a:gs pos="85000">
                      <a:srgbClr val="FFFFFF"/>
                    </a:gs>
                    <a:gs pos="0">
                      <a:srgbClr val="FFFFFF"/>
                    </a:gs>
                  </a:gsLst>
                  <a:lin ang="5400000" scaled="0"/>
                </a:gradFill>
                <a:latin typeface="Segoe UI Light" pitchFamily="34" charset="0"/>
                <a:ea typeface="Segoe UI" pitchFamily="34" charset="0"/>
                <a:cs typeface="Segoe UI" pitchFamily="34" charset="0"/>
              </a:rPr>
              <a:t>Machine</a:t>
            </a:r>
            <a:endPar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sp>
        <p:nvSpPr>
          <p:cNvPr id="35" name="Freeform 128"/>
          <p:cNvSpPr>
            <a:spLocks noChangeAspect="1"/>
          </p:cNvSpPr>
          <p:nvPr/>
        </p:nvSpPr>
        <p:spPr bwMode="black">
          <a:xfrm>
            <a:off x="659389" y="4412557"/>
            <a:ext cx="1509166" cy="83368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1278575" y="4653174"/>
            <a:ext cx="270794" cy="447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8" name="Group 37"/>
          <p:cNvGrpSpPr/>
          <p:nvPr/>
        </p:nvGrpSpPr>
        <p:grpSpPr>
          <a:xfrm>
            <a:off x="2445056" y="3833928"/>
            <a:ext cx="1817323" cy="2614503"/>
            <a:chOff x="2443468" y="3658616"/>
            <a:chExt cx="1817322" cy="2615184"/>
          </a:xfrm>
        </p:grpSpPr>
        <p:sp>
          <p:nvSpPr>
            <p:cNvPr id="40" name="Rectangle 39"/>
            <p:cNvSpPr/>
            <p:nvPr/>
          </p:nvSpPr>
          <p:spPr bwMode="auto">
            <a:xfrm>
              <a:off x="2443468" y="3658616"/>
              <a:ext cx="1817322" cy="2615184"/>
            </a:xfrm>
            <a:prstGeom prst="rect">
              <a:avLst/>
            </a:prstGeom>
            <a:solidFill>
              <a:schemeClr val="accent2"/>
            </a:solidFill>
            <a:ln w="9525" cap="flat" cmpd="sng" algn="ctr">
              <a:noFill/>
              <a:prstDash val="solid"/>
              <a:headEnd type="none" w="med" len="med"/>
              <a:tailEnd type="none" w="med" len="med"/>
            </a:ln>
            <a:effectLst/>
          </p:spPr>
          <p:txBody>
            <a:bodyPr vert="horz" wrap="square" lIns="121888" tIns="121888" rIns="121888" bIns="121888" numCol="1" rtlCol="0" anchor="b" anchorCtr="0" compatLnSpc="1">
              <a:prstTxWarp prst="textNoShape">
                <a:avLst/>
              </a:prstTxWarp>
            </a:bodyPr>
            <a:lstStyle/>
            <a:p>
              <a:pPr>
                <a:lnSpc>
                  <a:spcPct val="90000"/>
                </a:lnSpc>
                <a:buSzPct val="90000"/>
              </a:pPr>
              <a:r>
                <a:rPr lang="en-US" sz="2666"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Virtual Machine</a:t>
              </a:r>
            </a:p>
          </p:txBody>
        </p:sp>
        <p:sp>
          <p:nvSpPr>
            <p:cNvPr id="41" name="Freeform 128"/>
            <p:cNvSpPr>
              <a:spLocks noChangeAspect="1"/>
            </p:cNvSpPr>
            <p:nvPr/>
          </p:nvSpPr>
          <p:spPr bwMode="black">
            <a:xfrm>
              <a:off x="2633167" y="4199680"/>
              <a:ext cx="1509165" cy="83390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solidFill>
                  <a:srgbClr val="292929"/>
                </a:solidFill>
              </a:endParaRPr>
            </a:p>
          </p:txBody>
        </p:sp>
        <p:pic>
          <p:nvPicPr>
            <p:cNvPr id="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515" r="73175"/>
            <a:stretch/>
          </p:blipFill>
          <p:spPr bwMode="auto">
            <a:xfrm>
              <a:off x="3252353" y="4440360"/>
              <a:ext cx="270794" cy="447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Multiply 42"/>
          <p:cNvSpPr/>
          <p:nvPr/>
        </p:nvSpPr>
        <p:spPr bwMode="auto">
          <a:xfrm>
            <a:off x="446573" y="3885691"/>
            <a:ext cx="1982392" cy="1982392"/>
          </a:xfrm>
          <a:prstGeom prst="mathMultiply">
            <a:avLst/>
          </a:prstGeom>
          <a:solidFill>
            <a:schemeClr val="bg1"/>
          </a:solidFill>
          <a:ln w="285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46" tIns="60923" rIns="121846" bIns="60923" numCol="1" rtlCol="0" anchor="ctr" anchorCtr="0" compatLnSpc="1">
            <a:prstTxWarp prst="textNoShape">
              <a:avLst/>
            </a:prstTxWarp>
          </a:bodyPr>
          <a:lstStyle/>
          <a:p>
            <a:pPr algn="ctr" defTabSz="1218139" fontAlgn="base">
              <a:spcBef>
                <a:spcPct val="0"/>
              </a:spcBef>
              <a:spcAft>
                <a:spcPct val="0"/>
              </a:spcAft>
            </a:pPr>
            <a:endParaRPr lang="en-US" sz="2933" dirty="0">
              <a:gradFill>
                <a:gsLst>
                  <a:gs pos="0">
                    <a:srgbClr val="FFFFFF"/>
                  </a:gs>
                  <a:gs pos="100000">
                    <a:srgbClr val="FFFFFF"/>
                  </a:gs>
                </a:gsLst>
                <a:lin ang="5400000" scaled="0"/>
              </a:gradFill>
            </a:endParaRPr>
          </a:p>
        </p:txBody>
      </p:sp>
      <p:cxnSp>
        <p:nvCxnSpPr>
          <p:cNvPr id="44" name="Straight Connector 43"/>
          <p:cNvCxnSpPr>
            <a:stCxn id="40" idx="3"/>
            <a:endCxn id="8" idx="10"/>
          </p:cNvCxnSpPr>
          <p:nvPr/>
        </p:nvCxnSpPr>
        <p:spPr>
          <a:xfrm flipV="1">
            <a:off x="4262379" y="4525055"/>
            <a:ext cx="3780681" cy="616125"/>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31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9" presetClass="emph" presetSubtype="0" fill="remove" grpId="1" nodeType="afterEffect">
                                  <p:stCondLst>
                                    <p:cond delay="0"/>
                                  </p:stCondLst>
                                  <p:childTnLst>
                                    <p:animClr clrSpc="rgb" dir="cw">
                                      <p:cBhvr override="childStyle">
                                        <p:cTn id="32" dur="2000" fill="hold"/>
                                        <p:tgtEl>
                                          <p:spTgt spid="8"/>
                                        </p:tgtEl>
                                        <p:attrNameLst>
                                          <p:attrName>style.color</p:attrName>
                                        </p:attrNameLst>
                                      </p:cBhvr>
                                      <p:to>
                                        <a:schemeClr val="accent1"/>
                                      </p:to>
                                    </p:animClr>
                                    <p:animClr clrSpc="rgb" dir="cw">
                                      <p:cBhvr>
                                        <p:cTn id="33" dur="2000" fill="hold"/>
                                        <p:tgtEl>
                                          <p:spTgt spid="8"/>
                                        </p:tgtEl>
                                        <p:attrNameLst>
                                          <p:attrName>fillcolor</p:attrName>
                                        </p:attrNameLst>
                                      </p:cBhvr>
                                      <p:to>
                                        <a:schemeClr val="accent1"/>
                                      </p:to>
                                    </p:animClr>
                                    <p:set>
                                      <p:cBhvr>
                                        <p:cTn id="34" dur="2000" fill="hold"/>
                                        <p:tgtEl>
                                          <p:spTgt spid="8"/>
                                        </p:tgtEl>
                                        <p:attrNameLst>
                                          <p:attrName>fill.type</p:attrName>
                                        </p:attrNameLst>
                                      </p:cBhvr>
                                      <p:to>
                                        <p:strVal val="solid"/>
                                      </p:to>
                                    </p:set>
                                    <p:set>
                                      <p:cBhvr>
                                        <p:cTn id="35" dur="2000" fill="hold"/>
                                        <p:tgtEl>
                                          <p:spTgt spid="8"/>
                                        </p:tgtEl>
                                        <p:attrNameLst>
                                          <p:attrName>fill.on</p:attrName>
                                        </p:attrNameLst>
                                      </p:cBhvr>
                                      <p:to>
                                        <p:strVal val="true"/>
                                      </p:to>
                                    </p:se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par>
                                <p:cTn id="40" presetID="22" presetClass="entr" presetSubtype="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3500"/>
                            </p:stCondLst>
                            <p:childTnLst>
                              <p:par>
                                <p:cTn id="44" presetID="19" presetClass="emph" presetSubtype="0" fill="remove" grpId="0" nodeType="afterEffect">
                                  <p:stCondLst>
                                    <p:cond delay="0"/>
                                  </p:stCondLst>
                                  <p:childTnLst>
                                    <p:animClr clrSpc="rgb" dir="cw">
                                      <p:cBhvr override="childStyle">
                                        <p:cTn id="45" dur="2000" fill="hold"/>
                                        <p:tgtEl>
                                          <p:spTgt spid="9"/>
                                        </p:tgtEl>
                                        <p:attrNameLst>
                                          <p:attrName>style.color</p:attrName>
                                        </p:attrNameLst>
                                      </p:cBhvr>
                                      <p:to>
                                        <a:schemeClr val="accent1"/>
                                      </p:to>
                                    </p:animClr>
                                    <p:animClr clrSpc="rgb" dir="cw">
                                      <p:cBhvr>
                                        <p:cTn id="46" dur="2000" fill="hold"/>
                                        <p:tgtEl>
                                          <p:spTgt spid="9"/>
                                        </p:tgtEl>
                                        <p:attrNameLst>
                                          <p:attrName>fillcolor</p:attrName>
                                        </p:attrNameLst>
                                      </p:cBhvr>
                                      <p:to>
                                        <a:schemeClr val="accent1"/>
                                      </p:to>
                                    </p:animClr>
                                    <p:set>
                                      <p:cBhvr>
                                        <p:cTn id="47" dur="2000" fill="hold"/>
                                        <p:tgtEl>
                                          <p:spTgt spid="9"/>
                                        </p:tgtEl>
                                        <p:attrNameLst>
                                          <p:attrName>fill.type</p:attrName>
                                        </p:attrNameLst>
                                      </p:cBhvr>
                                      <p:to>
                                        <p:strVal val="solid"/>
                                      </p:to>
                                    </p:set>
                                    <p:set>
                                      <p:cBhvr>
                                        <p:cTn id="48" dur="2000" fill="hold"/>
                                        <p:tgtEl>
                                          <p:spTgt spid="9"/>
                                        </p:tgtEl>
                                        <p:attrNameLst>
                                          <p:attrName>fill.on</p:attrName>
                                        </p:attrNameLst>
                                      </p:cBhvr>
                                      <p:to>
                                        <p:strVal val="true"/>
                                      </p:to>
                                    </p:set>
                                  </p:childTnLst>
                                </p:cTn>
                              </p:par>
                              <p:par>
                                <p:cTn id="49" presetID="19" presetClass="emph" presetSubtype="0" fill="remove" grpId="0" nodeType="withEffect">
                                  <p:stCondLst>
                                    <p:cond delay="0"/>
                                  </p:stCondLst>
                                  <p:childTnLst>
                                    <p:animClr clrSpc="rgb" dir="cw">
                                      <p:cBhvr override="childStyle">
                                        <p:cTn id="50" dur="2000" fill="hold"/>
                                        <p:tgtEl>
                                          <p:spTgt spid="11"/>
                                        </p:tgtEl>
                                        <p:attrNameLst>
                                          <p:attrName>style.color</p:attrName>
                                        </p:attrNameLst>
                                      </p:cBhvr>
                                      <p:to>
                                        <a:schemeClr val="accent1"/>
                                      </p:to>
                                    </p:animClr>
                                    <p:animClr clrSpc="rgb" dir="cw">
                                      <p:cBhvr>
                                        <p:cTn id="51" dur="2000" fill="hold"/>
                                        <p:tgtEl>
                                          <p:spTgt spid="11"/>
                                        </p:tgtEl>
                                        <p:attrNameLst>
                                          <p:attrName>fillcolor</p:attrName>
                                        </p:attrNameLst>
                                      </p:cBhvr>
                                      <p:to>
                                        <a:schemeClr val="accent1"/>
                                      </p:to>
                                    </p:animClr>
                                    <p:set>
                                      <p:cBhvr>
                                        <p:cTn id="52" dur="2000" fill="hold"/>
                                        <p:tgtEl>
                                          <p:spTgt spid="11"/>
                                        </p:tgtEl>
                                        <p:attrNameLst>
                                          <p:attrName>fill.type</p:attrName>
                                        </p:attrNameLst>
                                      </p:cBhvr>
                                      <p:to>
                                        <p:strVal val="solid"/>
                                      </p:to>
                                    </p:set>
                                    <p:set>
                                      <p:cBhvr>
                                        <p:cTn id="53" dur="2000" fill="hold"/>
                                        <p:tgtEl>
                                          <p:spTgt spid="11"/>
                                        </p:tgtEl>
                                        <p:attrNameLst>
                                          <p:attrName>fill.on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right)">
                                      <p:cBhvr>
                                        <p:cTn id="58" dur="1000"/>
                                        <p:tgtEl>
                                          <p:spTgt spid="3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grpId="1"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1"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par>
                                <p:cTn id="74" presetID="10" presetClass="entr" presetSubtype="0" fill="hold" grpId="1"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
                                        </p:tgtEl>
                                        <p:attrNameLst>
                                          <p:attrName>style.visibility</p:attrName>
                                        </p:attrNameLst>
                                      </p:cBhvr>
                                      <p:to>
                                        <p:strVal val="visible"/>
                                      </p:to>
                                    </p:set>
                                    <p:animEffect transition="in" filter="fade">
                                      <p:cBhvr>
                                        <p:cTn id="79" dur="500"/>
                                        <p:tgtEl>
                                          <p:spTgt spid="6"/>
                                        </p:tgtEl>
                                      </p:cBhvr>
                                    </p:animEffect>
                                  </p:childTnLst>
                                </p:cTn>
                              </p:par>
                            </p:childTnLst>
                          </p:cTn>
                        </p:par>
                        <p:par>
                          <p:cTn id="80" fill="hold">
                            <p:stCondLst>
                              <p:cond delay="1000"/>
                            </p:stCondLst>
                            <p:childTnLst>
                              <p:par>
                                <p:cTn id="81" presetID="22" presetClass="entr" presetSubtype="1" fill="hold" nodeType="after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wipe(up)">
                                      <p:cBhvr>
                                        <p:cTn id="83" dur="500"/>
                                        <p:tgtEl>
                                          <p:spTgt spid="39"/>
                                        </p:tgtEl>
                                      </p:cBhvr>
                                    </p:animEffect>
                                  </p:childTnLst>
                                </p:cTn>
                              </p:par>
                              <p:par>
                                <p:cTn id="84" presetID="22" presetClass="entr" presetSubtype="1"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1500"/>
                            </p:stCondLst>
                            <p:childTnLst>
                              <p:par>
                                <p:cTn id="88" presetID="19" presetClass="emph" presetSubtype="0" fill="remove" grpId="0" nodeType="afterEffect">
                                  <p:stCondLst>
                                    <p:cond delay="0"/>
                                  </p:stCondLst>
                                  <p:childTnLst>
                                    <p:animClr clrSpc="rgb" dir="cw">
                                      <p:cBhvr override="childStyle">
                                        <p:cTn id="89" dur="2000" fill="hold"/>
                                        <p:tgtEl>
                                          <p:spTgt spid="20"/>
                                        </p:tgtEl>
                                        <p:attrNameLst>
                                          <p:attrName>style.color</p:attrName>
                                        </p:attrNameLst>
                                      </p:cBhvr>
                                      <p:to>
                                        <a:schemeClr val="accent1"/>
                                      </p:to>
                                    </p:animClr>
                                    <p:animClr clrSpc="rgb" dir="cw">
                                      <p:cBhvr>
                                        <p:cTn id="90" dur="2000" fill="hold"/>
                                        <p:tgtEl>
                                          <p:spTgt spid="20"/>
                                        </p:tgtEl>
                                        <p:attrNameLst>
                                          <p:attrName>fillcolor</p:attrName>
                                        </p:attrNameLst>
                                      </p:cBhvr>
                                      <p:to>
                                        <a:schemeClr val="accent1"/>
                                      </p:to>
                                    </p:animClr>
                                    <p:set>
                                      <p:cBhvr>
                                        <p:cTn id="91" dur="2000" fill="hold"/>
                                        <p:tgtEl>
                                          <p:spTgt spid="20"/>
                                        </p:tgtEl>
                                        <p:attrNameLst>
                                          <p:attrName>fill.type</p:attrName>
                                        </p:attrNameLst>
                                      </p:cBhvr>
                                      <p:to>
                                        <p:strVal val="solid"/>
                                      </p:to>
                                    </p:set>
                                    <p:set>
                                      <p:cBhvr>
                                        <p:cTn id="92" dur="2000" fill="hold"/>
                                        <p:tgtEl>
                                          <p:spTgt spid="20"/>
                                        </p:tgtEl>
                                        <p:attrNameLst>
                                          <p:attrName>fill.on</p:attrName>
                                        </p:attrNameLst>
                                      </p:cBhvr>
                                      <p:to>
                                        <p:strVal val="true"/>
                                      </p:to>
                                    </p:set>
                                  </p:childTnLst>
                                </p:cTn>
                              </p:par>
                              <p:par>
                                <p:cTn id="93" presetID="19" presetClass="emph" presetSubtype="0" fill="remove" grpId="0" nodeType="withEffect">
                                  <p:stCondLst>
                                    <p:cond delay="0"/>
                                  </p:stCondLst>
                                  <p:childTnLst>
                                    <p:animClr clrSpc="rgb" dir="cw">
                                      <p:cBhvr override="childStyle">
                                        <p:cTn id="94" dur="2000" fill="hold"/>
                                        <p:tgtEl>
                                          <p:spTgt spid="18"/>
                                        </p:tgtEl>
                                        <p:attrNameLst>
                                          <p:attrName>style.color</p:attrName>
                                        </p:attrNameLst>
                                      </p:cBhvr>
                                      <p:to>
                                        <a:schemeClr val="accent1"/>
                                      </p:to>
                                    </p:animClr>
                                    <p:animClr clrSpc="rgb" dir="cw">
                                      <p:cBhvr>
                                        <p:cTn id="95" dur="2000" fill="hold"/>
                                        <p:tgtEl>
                                          <p:spTgt spid="18"/>
                                        </p:tgtEl>
                                        <p:attrNameLst>
                                          <p:attrName>fillcolor</p:attrName>
                                        </p:attrNameLst>
                                      </p:cBhvr>
                                      <p:to>
                                        <a:schemeClr val="accent1"/>
                                      </p:to>
                                    </p:animClr>
                                    <p:set>
                                      <p:cBhvr>
                                        <p:cTn id="96" dur="2000" fill="hold"/>
                                        <p:tgtEl>
                                          <p:spTgt spid="18"/>
                                        </p:tgtEl>
                                        <p:attrNameLst>
                                          <p:attrName>fill.type</p:attrName>
                                        </p:attrNameLst>
                                      </p:cBhvr>
                                      <p:to>
                                        <p:strVal val="solid"/>
                                      </p:to>
                                    </p:set>
                                    <p:set>
                                      <p:cBhvr>
                                        <p:cTn id="97" dur="2000" fill="hold"/>
                                        <p:tgtEl>
                                          <p:spTgt spid="18"/>
                                        </p:tgtEl>
                                        <p:attrNameLst>
                                          <p:attrName>fill.on</p:attrName>
                                        </p:attrNameLst>
                                      </p:cBhvr>
                                      <p:to>
                                        <p:strVal val="true"/>
                                      </p:to>
                                    </p:set>
                                  </p:childTnLst>
                                </p:cTn>
                              </p:par>
                              <p:par>
                                <p:cTn id="98" presetID="19" presetClass="emph" presetSubtype="0" fill="remove" grpId="0" nodeType="withEffect">
                                  <p:stCondLst>
                                    <p:cond delay="0"/>
                                  </p:stCondLst>
                                  <p:childTnLst>
                                    <p:animClr clrSpc="rgb" dir="cw">
                                      <p:cBhvr override="childStyle">
                                        <p:cTn id="99" dur="2000" fill="hold"/>
                                        <p:tgtEl>
                                          <p:spTgt spid="21"/>
                                        </p:tgtEl>
                                        <p:attrNameLst>
                                          <p:attrName>style.color</p:attrName>
                                        </p:attrNameLst>
                                      </p:cBhvr>
                                      <p:to>
                                        <a:schemeClr val="accent1"/>
                                      </p:to>
                                    </p:animClr>
                                    <p:animClr clrSpc="rgb" dir="cw">
                                      <p:cBhvr>
                                        <p:cTn id="100" dur="2000" fill="hold"/>
                                        <p:tgtEl>
                                          <p:spTgt spid="21"/>
                                        </p:tgtEl>
                                        <p:attrNameLst>
                                          <p:attrName>fillcolor</p:attrName>
                                        </p:attrNameLst>
                                      </p:cBhvr>
                                      <p:to>
                                        <a:schemeClr val="accent1"/>
                                      </p:to>
                                    </p:animClr>
                                    <p:set>
                                      <p:cBhvr>
                                        <p:cTn id="101" dur="2000" fill="hold"/>
                                        <p:tgtEl>
                                          <p:spTgt spid="21"/>
                                        </p:tgtEl>
                                        <p:attrNameLst>
                                          <p:attrName>fill.type</p:attrName>
                                        </p:attrNameLst>
                                      </p:cBhvr>
                                      <p:to>
                                        <p:strVal val="solid"/>
                                      </p:to>
                                    </p:set>
                                    <p:set>
                                      <p:cBhvr>
                                        <p:cTn id="102" dur="2000" fill="hold"/>
                                        <p:tgtEl>
                                          <p:spTgt spid="21"/>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19" presetClass="emph" presetSubtype="0" fill="hold" grpId="0" nodeType="clickEffect">
                                  <p:stCondLst>
                                    <p:cond delay="0"/>
                                  </p:stCondLst>
                                  <p:childTnLst>
                                    <p:animClr clrSpc="rgb" dir="cw">
                                      <p:cBhvr override="childStyle">
                                        <p:cTn id="106" dur="2000" fill="hold"/>
                                        <p:tgtEl>
                                          <p:spTgt spid="33"/>
                                        </p:tgtEl>
                                        <p:attrNameLst>
                                          <p:attrName>style.color</p:attrName>
                                        </p:attrNameLst>
                                      </p:cBhvr>
                                      <p:to>
                                        <a:srgbClr val="FF0000"/>
                                      </p:to>
                                    </p:animClr>
                                    <p:animClr clrSpc="rgb" dir="cw">
                                      <p:cBhvr>
                                        <p:cTn id="107" dur="2000" fill="hold"/>
                                        <p:tgtEl>
                                          <p:spTgt spid="33"/>
                                        </p:tgtEl>
                                        <p:attrNameLst>
                                          <p:attrName>fillcolor</p:attrName>
                                        </p:attrNameLst>
                                      </p:cBhvr>
                                      <p:to>
                                        <a:srgbClr val="FF0000"/>
                                      </p:to>
                                    </p:animClr>
                                    <p:set>
                                      <p:cBhvr>
                                        <p:cTn id="108" dur="2000" fill="hold"/>
                                        <p:tgtEl>
                                          <p:spTgt spid="33"/>
                                        </p:tgtEl>
                                        <p:attrNameLst>
                                          <p:attrName>fill.type</p:attrName>
                                        </p:attrNameLst>
                                      </p:cBhvr>
                                      <p:to>
                                        <p:strVal val="solid"/>
                                      </p:to>
                                    </p:set>
                                    <p:set>
                                      <p:cBhvr>
                                        <p:cTn id="109" dur="2000" fill="hold"/>
                                        <p:tgtEl>
                                          <p:spTgt spid="33"/>
                                        </p:tgtEl>
                                        <p:attrNameLst>
                                          <p:attrName>fill.on</p:attrName>
                                        </p:attrNameLst>
                                      </p:cBhvr>
                                      <p:to>
                                        <p:strVal val="true"/>
                                      </p:to>
                                    </p:set>
                                  </p:childTnLst>
                                </p:cTn>
                              </p:par>
                              <p:par>
                                <p:cTn id="110" presetID="10" presetClass="entr" presetSubtype="0" fill="hold" grpId="1"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childTnLst>
                          </p:cTn>
                        </p:par>
                        <p:par>
                          <p:cTn id="113" fill="hold">
                            <p:stCondLst>
                              <p:cond delay="2000"/>
                            </p:stCondLst>
                            <p:childTnLst>
                              <p:par>
                                <p:cTn id="114" presetID="10" presetClass="exit" presetSubtype="0" fill="hold" grpId="1" nodeType="afterEffect">
                                  <p:stCondLst>
                                    <p:cond delay="0"/>
                                  </p:stCondLst>
                                  <p:childTnLst>
                                    <p:animEffect transition="out" filter="fade">
                                      <p:cBhvr>
                                        <p:cTn id="115" dur="500"/>
                                        <p:tgtEl>
                                          <p:spTgt spid="33"/>
                                        </p:tgtEl>
                                      </p:cBhvr>
                                    </p:animEffect>
                                    <p:set>
                                      <p:cBhvr>
                                        <p:cTn id="116" dur="1" fill="hold">
                                          <p:stCondLst>
                                            <p:cond delay="499"/>
                                          </p:stCondLst>
                                        </p:cTn>
                                        <p:tgtEl>
                                          <p:spTgt spid="33"/>
                                        </p:tgtEl>
                                        <p:attrNameLst>
                                          <p:attrName>style.visibility</p:attrName>
                                        </p:attrNameLst>
                                      </p:cBhvr>
                                      <p:to>
                                        <p:strVal val="hidden"/>
                                      </p:to>
                                    </p:set>
                                  </p:childTnLst>
                                </p:cTn>
                              </p:par>
                              <p:par>
                                <p:cTn id="117" presetID="10" presetClass="exit" presetSubtype="0" fill="hold" grpId="0" nodeType="withEffect">
                                  <p:stCondLst>
                                    <p:cond delay="0"/>
                                  </p:stCondLst>
                                  <p:childTnLst>
                                    <p:animEffect transition="out" filter="fade">
                                      <p:cBhvr>
                                        <p:cTn id="118" dur="500"/>
                                        <p:tgtEl>
                                          <p:spTgt spid="43"/>
                                        </p:tgtEl>
                                      </p:cBhvr>
                                    </p:animEffect>
                                    <p:set>
                                      <p:cBhvr>
                                        <p:cTn id="119" dur="1" fill="hold">
                                          <p:stCondLst>
                                            <p:cond delay="499"/>
                                          </p:stCondLst>
                                        </p:cTn>
                                        <p:tgtEl>
                                          <p:spTgt spid="43"/>
                                        </p:tgtEl>
                                        <p:attrNameLst>
                                          <p:attrName>style.visibility</p:attrName>
                                        </p:attrNameLst>
                                      </p:cBhvr>
                                      <p:to>
                                        <p:strVal val="hidden"/>
                                      </p:to>
                                    </p:set>
                                  </p:childTnLst>
                                </p:cTn>
                              </p:par>
                              <p:par>
                                <p:cTn id="120" presetID="10" presetClass="exit" presetSubtype="0" fill="hold" nodeType="withEffect">
                                  <p:stCondLst>
                                    <p:cond delay="0"/>
                                  </p:stCondLst>
                                  <p:childTnLst>
                                    <p:animEffect transition="out" filter="fade">
                                      <p:cBhvr>
                                        <p:cTn id="121" dur="500"/>
                                        <p:tgtEl>
                                          <p:spTgt spid="49"/>
                                        </p:tgtEl>
                                      </p:cBhvr>
                                    </p:animEffect>
                                    <p:set>
                                      <p:cBhvr>
                                        <p:cTn id="122" dur="1" fill="hold">
                                          <p:stCondLst>
                                            <p:cond delay="499"/>
                                          </p:stCondLst>
                                        </p:cTn>
                                        <p:tgtEl>
                                          <p:spTgt spid="49"/>
                                        </p:tgtEl>
                                        <p:attrNameLst>
                                          <p:attrName>style.visibility</p:attrName>
                                        </p:attrNameLst>
                                      </p:cBhvr>
                                      <p:to>
                                        <p:strVal val="hidden"/>
                                      </p:to>
                                    </p:set>
                                  </p:childTnLst>
                                </p:cTn>
                              </p:par>
                              <p:par>
                                <p:cTn id="123" presetID="10" presetClass="exit" presetSubtype="0" fill="hold" grpId="0" nodeType="withEffect">
                                  <p:stCondLst>
                                    <p:cond delay="0"/>
                                  </p:stCondLst>
                                  <p:childTnLst>
                                    <p:animEffect transition="out" filter="fade">
                                      <p:cBhvr>
                                        <p:cTn id="124" dur="500"/>
                                        <p:tgtEl>
                                          <p:spTgt spid="35"/>
                                        </p:tgtEl>
                                      </p:cBhvr>
                                    </p:animEffect>
                                    <p:set>
                                      <p:cBhvr>
                                        <p:cTn id="125" dur="1" fill="hold">
                                          <p:stCondLst>
                                            <p:cond delay="499"/>
                                          </p:stCondLst>
                                        </p:cTn>
                                        <p:tgtEl>
                                          <p:spTgt spid="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37"/>
                                        </p:tgtEl>
                                      </p:cBhvr>
                                    </p:animEffect>
                                    <p:set>
                                      <p:cBhvr>
                                        <p:cTn id="128" dur="1" fill="hold">
                                          <p:stCondLst>
                                            <p:cond delay="499"/>
                                          </p:stCondLst>
                                        </p:cTn>
                                        <p:tgtEl>
                                          <p:spTgt spid="37"/>
                                        </p:tgtEl>
                                        <p:attrNameLst>
                                          <p:attrName>style.visibility</p:attrName>
                                        </p:attrNameLst>
                                      </p:cBhvr>
                                      <p:to>
                                        <p:strVal val="hidden"/>
                                      </p:to>
                                    </p:se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childTnLst>
                          </p:cTn>
                        </p:par>
                        <p:par>
                          <p:cTn id="133" fill="hold">
                            <p:stCondLst>
                              <p:cond delay="3000"/>
                            </p:stCondLst>
                            <p:childTnLst>
                              <p:par>
                                <p:cTn id="134" presetID="22" presetClass="entr" presetSubtype="8" fill="hold"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wipe(left)">
                                      <p:cBhvr>
                                        <p:cTn id="13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2" grpId="0" animBg="1"/>
      <p:bldP spid="13" grpId="0" animBg="1"/>
      <p:bldP spid="16" grpId="0" animBg="1"/>
      <p:bldP spid="17" grpId="0" animBg="1"/>
      <p:bldP spid="19" grpId="0" animBg="1"/>
      <p:bldP spid="21" grpId="0" animBg="1"/>
      <p:bldP spid="21" grpId="1" animBg="1"/>
      <p:bldP spid="18" grpId="0" animBg="1"/>
      <p:bldP spid="18" grpId="1" animBg="1"/>
      <p:bldP spid="20" grpId="0" animBg="1"/>
      <p:bldP spid="20" grpId="1" animBg="1"/>
      <p:bldP spid="8" grpId="0" animBg="1"/>
      <p:bldP spid="8" grpId="1" animBg="1"/>
      <p:bldP spid="9" grpId="0" animBg="1"/>
      <p:bldP spid="9" grpId="1" animBg="1"/>
      <p:bldP spid="11" grpId="0" animBg="1"/>
      <p:bldP spid="11" grpId="1" animBg="1"/>
      <p:bldP spid="33" grpId="0" animBg="1"/>
      <p:bldP spid="33" grpId="1" animBg="1"/>
      <p:bldP spid="35" grpId="0" animBg="1"/>
      <p:bldP spid="43" grpId="0" animBg="1"/>
      <p:bldP spid="4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pPr>
              <a:buClr>
                <a:srgbClr val="92D050"/>
              </a:buClr>
            </a:pPr>
            <a:r>
              <a:rPr lang="en-US" dirty="0" smtClean="0">
                <a:sym typeface="Wingdings" panose="05000000000000000000" pitchFamily="2" charset="2"/>
              </a:rPr>
              <a:t>What’s </a:t>
            </a:r>
            <a:r>
              <a:rPr lang="en-US" dirty="0">
                <a:sym typeface="Wingdings" panose="05000000000000000000" pitchFamily="2" charset="2"/>
              </a:rPr>
              <a:t>really </a:t>
            </a:r>
            <a:r>
              <a:rPr lang="en-US" dirty="0" smtClean="0">
                <a:sym typeface="Wingdings" panose="05000000000000000000" pitchFamily="2" charset="2"/>
              </a:rPr>
              <a:t>Azure?</a:t>
            </a:r>
            <a:endParaRPr lang="en-US" dirty="0">
              <a:sym typeface="Wingdings" panose="05000000000000000000" pitchFamily="2" charset="2"/>
            </a:endParaRPr>
          </a:p>
        </p:txBody>
      </p:sp>
    </p:spTree>
    <p:extLst>
      <p:ext uri="{BB962C8B-B14F-4D97-AF65-F5344CB8AC3E}">
        <p14:creationId xmlns:p14="http://schemas.microsoft.com/office/powerpoint/2010/main" val="8876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smtClean="0"/>
              <a:t>Demo: Storages and Disks</a:t>
            </a:r>
            <a:endParaRPr lang="en-US" dirty="0"/>
          </a:p>
        </p:txBody>
      </p:sp>
    </p:spTree>
    <p:extLst>
      <p:ext uri="{BB962C8B-B14F-4D97-AF65-F5344CB8AC3E}">
        <p14:creationId xmlns:p14="http://schemas.microsoft.com/office/powerpoint/2010/main" val="346588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873940" y="2872673"/>
            <a:ext cx="9093973" cy="2035877"/>
          </a:xfrm>
          <a:prstGeom prst="rect">
            <a:avLst/>
          </a:prstGeom>
        </p:spPr>
        <p:txBody>
          <a:bodyPr/>
          <a:lstStyle/>
          <a:p>
            <a:pPr marL="0" indent="0">
              <a:buNone/>
            </a:pPr>
            <a:r>
              <a:rPr lang="en-US" sz="4800" dirty="0" smtClean="0"/>
              <a:t>Linux on the</a:t>
            </a:r>
          </a:p>
          <a:p>
            <a:pPr marL="0" indent="0">
              <a:buNone/>
            </a:pPr>
            <a:r>
              <a:rPr lang="en-US" sz="4800" dirty="0" smtClean="0"/>
              <a:t>Microsoft Cloud Platform</a:t>
            </a:r>
            <a:endParaRPr lang="en-US" sz="4800" dirty="0"/>
          </a:p>
        </p:txBody>
      </p:sp>
    </p:spTree>
    <p:extLst>
      <p:ext uri="{BB962C8B-B14F-4D97-AF65-F5344CB8AC3E}">
        <p14:creationId xmlns:p14="http://schemas.microsoft.com/office/powerpoint/2010/main" val="191324228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546F"/>
        </a:solidFill>
        <a:effectLst/>
      </p:bgPr>
    </p:bg>
    <p:spTree>
      <p:nvGrpSpPr>
        <p:cNvPr id="1" name=""/>
        <p:cNvGrpSpPr/>
        <p:nvPr/>
      </p:nvGrpSpPr>
      <p:grpSpPr>
        <a:xfrm>
          <a:off x="0" y="0"/>
          <a:ext cx="0" cy="0"/>
          <a:chOff x="0" y="0"/>
          <a:chExt cx="0" cy="0"/>
        </a:xfrm>
      </p:grpSpPr>
      <p:sp>
        <p:nvSpPr>
          <p:cNvPr id="2" name="TextBox 1"/>
          <p:cNvSpPr txBox="1"/>
          <p:nvPr/>
        </p:nvSpPr>
        <p:spPr>
          <a:xfrm>
            <a:off x="269240" y="2632443"/>
            <a:ext cx="11653522" cy="159311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9411" dirty="0">
                <a:gradFill>
                  <a:gsLst>
                    <a:gs pos="2917">
                      <a:srgbClr val="FFFFFF"/>
                    </a:gs>
                    <a:gs pos="30000">
                      <a:srgbClr val="FFFFFF"/>
                    </a:gs>
                  </a:gsLst>
                  <a:lin ang="5400000" scaled="0"/>
                </a:gradFill>
                <a:latin typeface="Segoe UI Light"/>
              </a:rPr>
              <a:t>Microsoft   		Linux</a:t>
            </a:r>
          </a:p>
        </p:txBody>
      </p:sp>
      <p:sp>
        <p:nvSpPr>
          <p:cNvPr id="3" name="Heart 2"/>
          <p:cNvSpPr/>
          <p:nvPr/>
        </p:nvSpPr>
        <p:spPr bwMode="auto">
          <a:xfrm>
            <a:off x="6394808" y="2756682"/>
            <a:ext cx="1568743" cy="1344637"/>
          </a:xfrm>
          <a:prstGeom prst="heart">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solidFill>
                <a:srgbClr val="FF0000"/>
              </a:solidFill>
            </a:endParaRPr>
          </a:p>
        </p:txBody>
      </p:sp>
    </p:spTree>
    <p:extLst>
      <p:ext uri="{BB962C8B-B14F-4D97-AF65-F5344CB8AC3E}">
        <p14:creationId xmlns:p14="http://schemas.microsoft.com/office/powerpoint/2010/main" val="323304044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269241" y="3819541"/>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50" name="Group 49"/>
          <p:cNvGrpSpPr/>
          <p:nvPr/>
        </p:nvGrpSpPr>
        <p:grpSpPr>
          <a:xfrm>
            <a:off x="8020467" y="3889663"/>
            <a:ext cx="3720163" cy="1335673"/>
            <a:chOff x="8301036" y="3967162"/>
            <a:chExt cx="3794760" cy="1362456"/>
          </a:xfrm>
        </p:grpSpPr>
        <p:sp>
          <p:nvSpPr>
            <p:cNvPr id="9" name="Rectangle 8"/>
            <p:cNvSpPr/>
            <p:nvPr/>
          </p:nvSpPr>
          <p:spPr bwMode="auto">
            <a:xfrm>
              <a:off x="8301036" y="3967162"/>
              <a:ext cx="3794760" cy="1362456"/>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Azure IaaS has run</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VMs since</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“day 1” in 2013</a:t>
              </a:r>
            </a:p>
          </p:txBody>
        </p:sp>
        <p:sp>
          <p:nvSpPr>
            <p:cNvPr id="49" name="Rectangle 48"/>
            <p:cNvSpPr/>
            <p:nvPr/>
          </p:nvSpPr>
          <p:spPr bwMode="auto">
            <a:xfrm rot="10800000">
              <a:off x="8301036" y="3967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46" name="Group 45"/>
          <p:cNvGrpSpPr/>
          <p:nvPr/>
        </p:nvGrpSpPr>
        <p:grpSpPr>
          <a:xfrm>
            <a:off x="8020467" y="1846383"/>
            <a:ext cx="3720163" cy="1332472"/>
            <a:chOff x="8181294" y="1935162"/>
            <a:chExt cx="3794760" cy="1359191"/>
          </a:xfrm>
        </p:grpSpPr>
        <p:sp>
          <p:nvSpPr>
            <p:cNvPr id="6" name="Rectangle 5"/>
            <p:cNvSpPr/>
            <p:nvPr/>
          </p:nvSpPr>
          <p:spPr bwMode="auto">
            <a:xfrm>
              <a:off x="8181294" y="1935162"/>
              <a:ext cx="3794760" cy="135919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Many enterprises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and service providers</a:t>
              </a:r>
            </a:p>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run Linux as a guest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on Hyper-V</a:t>
              </a:r>
            </a:p>
          </p:txBody>
        </p:sp>
        <p:sp>
          <p:nvSpPr>
            <p:cNvPr id="14" name="Rectangle 13"/>
            <p:cNvSpPr/>
            <p:nvPr/>
          </p:nvSpPr>
          <p:spPr bwMode="auto">
            <a:xfrm rot="10800000">
              <a:off x="8181294" y="1935162"/>
              <a:ext cx="101600" cy="1359191"/>
            </a:xfrm>
            <a:prstGeom prst="rect">
              <a:avLst/>
            </a:prstGeom>
            <a:solidFill>
              <a:schemeClr val="accent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27" name="Freeform 5"/>
            <p:cNvSpPr>
              <a:spLocks noChangeAspect="1" noEditPoints="1"/>
            </p:cNvSpPr>
            <p:nvPr/>
          </p:nvSpPr>
          <p:spPr bwMode="auto">
            <a:xfrm>
              <a:off x="11118245" y="2769967"/>
              <a:ext cx="513671" cy="396724"/>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tx1"/>
            </a:solidFill>
            <a:ln>
              <a:noFill/>
            </a:ln>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nvGrpSpPr>
            <p:cNvPr id="30" name="Group 29"/>
            <p:cNvGrpSpPr/>
            <p:nvPr/>
          </p:nvGrpSpPr>
          <p:grpSpPr>
            <a:xfrm>
              <a:off x="10890381" y="2322884"/>
              <a:ext cx="437339" cy="400146"/>
              <a:chOff x="7275676" y="1017047"/>
              <a:chExt cx="625799" cy="572579"/>
            </a:xfrm>
          </p:grpSpPr>
          <p:sp>
            <p:nvSpPr>
              <p:cNvPr id="31" name="Rectangle 30"/>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4"/>
              <p:cNvGrpSpPr>
                <a:grpSpLocks noChangeAspect="1"/>
              </p:cNvGrpSpPr>
              <p:nvPr/>
            </p:nvGrpSpPr>
            <p:grpSpPr bwMode="auto">
              <a:xfrm>
                <a:off x="7275676" y="1017047"/>
                <a:ext cx="625799" cy="572579"/>
                <a:chOff x="4030" y="1558"/>
                <a:chExt cx="341" cy="312"/>
              </a:xfrm>
              <a:solidFill>
                <a:srgbClr val="00188F"/>
              </a:solidFill>
            </p:grpSpPr>
            <p:sp>
              <p:nvSpPr>
                <p:cNvPr id="33"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4"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5"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36"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nvGrpSpPr>
            <p:cNvPr id="37" name="Group 36"/>
            <p:cNvGrpSpPr/>
            <p:nvPr/>
          </p:nvGrpSpPr>
          <p:grpSpPr>
            <a:xfrm>
              <a:off x="11422441" y="2322884"/>
              <a:ext cx="437339" cy="400146"/>
              <a:chOff x="7275676" y="1017047"/>
              <a:chExt cx="625799" cy="572579"/>
            </a:xfrm>
          </p:grpSpPr>
          <p:sp>
            <p:nvSpPr>
              <p:cNvPr id="38" name="Rectangle 37"/>
              <p:cNvSpPr/>
              <p:nvPr/>
            </p:nvSpPr>
            <p:spPr bwMode="auto">
              <a:xfrm>
                <a:off x="7312822" y="1049624"/>
                <a:ext cx="554832" cy="37912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4"/>
              <p:cNvGrpSpPr>
                <a:grpSpLocks noChangeAspect="1"/>
              </p:cNvGrpSpPr>
              <p:nvPr/>
            </p:nvGrpSpPr>
            <p:grpSpPr bwMode="auto">
              <a:xfrm>
                <a:off x="7275676" y="1017047"/>
                <a:ext cx="625799" cy="572579"/>
                <a:chOff x="4030" y="1558"/>
                <a:chExt cx="341" cy="312"/>
              </a:xfrm>
              <a:solidFill>
                <a:srgbClr val="00188F"/>
              </a:solidFill>
            </p:grpSpPr>
            <p:sp>
              <p:nvSpPr>
                <p:cNvPr id="40"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1"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2"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43"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2" name="Title 1"/>
          <p:cNvSpPr>
            <a:spLocks noGrp="1"/>
          </p:cNvSpPr>
          <p:nvPr>
            <p:ph type="title"/>
          </p:nvPr>
        </p:nvSpPr>
        <p:spPr>
          <a:xfrm>
            <a:off x="269241" y="289958"/>
            <a:ext cx="11743098" cy="899537"/>
          </a:xfrm>
        </p:spPr>
        <p:txBody>
          <a:bodyPr/>
          <a:lstStyle/>
          <a:p>
            <a:r>
              <a:rPr lang="en-US" spc="-137" dirty="0">
                <a:solidFill>
                  <a:srgbClr val="000000"/>
                </a:solidFill>
              </a:rPr>
              <a:t>Microsoft is committed to Linux and open source</a:t>
            </a:r>
          </a:p>
        </p:txBody>
      </p:sp>
      <p:sp>
        <p:nvSpPr>
          <p:cNvPr id="10" name="Pentagon 9"/>
          <p:cNvSpPr/>
          <p:nvPr/>
        </p:nvSpPr>
        <p:spPr bwMode="auto">
          <a:xfrm>
            <a:off x="484007" y="5619867"/>
            <a:ext cx="1827400" cy="772380"/>
          </a:xfrm>
          <a:prstGeom prst="homePlat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14030" fontAlgn="base">
              <a:spcBef>
                <a:spcPct val="0"/>
              </a:spcBef>
              <a:spcAft>
                <a:spcPct val="0"/>
              </a:spcAft>
              <a:defRPr/>
            </a:pPr>
            <a:r>
              <a:rPr lang="en-US" sz="3921" dirty="0">
                <a:gradFill>
                  <a:gsLst>
                    <a:gs pos="16814">
                      <a:srgbClr val="FFFFFF"/>
                    </a:gs>
                    <a:gs pos="46000">
                      <a:srgbClr val="FFFFFF"/>
                    </a:gs>
                  </a:gsLst>
                  <a:lin ang="5400000" scaled="0"/>
                </a:gradFill>
                <a:latin typeface="Segoe UI Light"/>
              </a:rPr>
              <a:t>Today</a:t>
            </a:r>
          </a:p>
        </p:txBody>
      </p:sp>
      <p:sp>
        <p:nvSpPr>
          <p:cNvPr id="11" name="Rectangle 10"/>
          <p:cNvSpPr/>
          <p:nvPr/>
        </p:nvSpPr>
        <p:spPr>
          <a:xfrm>
            <a:off x="462442" y="1200532"/>
            <a:ext cx="694548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Linux is a real business for Microsoft</a:t>
            </a:r>
          </a:p>
        </p:txBody>
      </p:sp>
      <p:grpSp>
        <p:nvGrpSpPr>
          <p:cNvPr id="19" name="Group 18"/>
          <p:cNvGrpSpPr/>
          <p:nvPr/>
        </p:nvGrpSpPr>
        <p:grpSpPr>
          <a:xfrm>
            <a:off x="3404052" y="2541520"/>
            <a:ext cx="641896" cy="587306"/>
            <a:chOff x="7275676" y="1017047"/>
            <a:chExt cx="625799" cy="572579"/>
          </a:xfrm>
        </p:grpSpPr>
        <p:sp>
          <p:nvSpPr>
            <p:cNvPr id="20" name="Rectangle 19"/>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4"/>
            <p:cNvGrpSpPr>
              <a:grpSpLocks noChangeAspect="1"/>
            </p:cNvGrpSpPr>
            <p:nvPr/>
          </p:nvGrpSpPr>
          <p:grpSpPr bwMode="auto">
            <a:xfrm>
              <a:off x="7275676" y="1017047"/>
              <a:ext cx="625799" cy="572579"/>
              <a:chOff x="4030" y="1558"/>
              <a:chExt cx="341" cy="312"/>
            </a:xfrm>
            <a:solidFill>
              <a:srgbClr val="00188F"/>
            </a:solidFill>
          </p:grpSpPr>
          <p:sp>
            <p:nvSpPr>
              <p:cNvPr id="22"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3"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4"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sp>
            <p:nvSpPr>
              <p:cNvPr id="25"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endParaRPr>
              </a:p>
            </p:txBody>
          </p:sp>
        </p:grpSp>
      </p:grpSp>
      <p:sp>
        <p:nvSpPr>
          <p:cNvPr id="47" name="Rectangle 46"/>
          <p:cNvSpPr/>
          <p:nvPr/>
        </p:nvSpPr>
        <p:spPr bwMode="auto">
          <a:xfrm rot="10800000">
            <a:off x="451326" y="3889663"/>
            <a:ext cx="99603" cy="1332472"/>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nvGrpSpPr>
          <p:cNvPr id="53" name="Group 52"/>
          <p:cNvGrpSpPr/>
          <p:nvPr/>
        </p:nvGrpSpPr>
        <p:grpSpPr>
          <a:xfrm>
            <a:off x="4235896" y="3889663"/>
            <a:ext cx="3720163" cy="1335673"/>
            <a:chOff x="4393405" y="3967162"/>
            <a:chExt cx="3794760" cy="1362456"/>
          </a:xfrm>
        </p:grpSpPr>
        <p:sp>
          <p:nvSpPr>
            <p:cNvPr id="8" name="Rectangle 7"/>
            <p:cNvSpPr/>
            <p:nvPr/>
          </p:nvSpPr>
          <p:spPr bwMode="auto">
            <a:xfrm>
              <a:off x="4393405" y="3967162"/>
              <a:ext cx="3794760" cy="1362456"/>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Linux drivers for Hyper-V available since 2010</a:t>
              </a:r>
            </a:p>
          </p:txBody>
        </p:sp>
        <p:sp>
          <p:nvSpPr>
            <p:cNvPr id="48" name="Rectangle 47"/>
            <p:cNvSpPr/>
            <p:nvPr/>
          </p:nvSpPr>
          <p:spPr bwMode="auto">
            <a:xfrm rot="10800000">
              <a:off x="4393406" y="3967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54" name="Rectangle 53"/>
          <p:cNvSpPr/>
          <p:nvPr/>
        </p:nvSpPr>
        <p:spPr>
          <a:xfrm>
            <a:off x="448214" y="3244508"/>
            <a:ext cx="9430268" cy="633625"/>
          </a:xfrm>
          <a:prstGeom prst="rect">
            <a:avLst/>
          </a:prstGeom>
        </p:spPr>
        <p:txBody>
          <a:bodyPr wrap="none">
            <a:spAutoFit/>
          </a:bodyPr>
          <a:lstStyle/>
          <a:p>
            <a:pPr defTabSz="914367">
              <a:defRPr/>
            </a:pPr>
            <a:r>
              <a:rPr lang="en-US" sz="3529" dirty="0">
                <a:gradFill>
                  <a:gsLst>
                    <a:gs pos="18000">
                      <a:srgbClr val="505050"/>
                    </a:gs>
                    <a:gs pos="46000">
                      <a:srgbClr val="505050"/>
                    </a:gs>
                  </a:gsLst>
                  <a:lin ang="5400000" scaled="0"/>
                </a:gradFill>
                <a:latin typeface="Segoe UI Light"/>
              </a:rPr>
              <a:t>… and we’re been in a long open source journey!</a:t>
            </a:r>
          </a:p>
        </p:txBody>
      </p:sp>
      <p:sp>
        <p:nvSpPr>
          <p:cNvPr id="56" name="Rectangle 55"/>
          <p:cNvSpPr/>
          <p:nvPr/>
        </p:nvSpPr>
        <p:spPr>
          <a:xfrm>
            <a:off x="2517356" y="5463810"/>
            <a:ext cx="7971077" cy="1176733"/>
          </a:xfrm>
          <a:prstGeom prst="rect">
            <a:avLst/>
          </a:prstGeom>
        </p:spPr>
        <p:txBody>
          <a:bodyPr wrap="square">
            <a:spAutoFit/>
          </a:bodyPr>
          <a:lstStyle/>
          <a:p>
            <a:pPr defTabSz="914367">
              <a:defRPr/>
            </a:pPr>
            <a:r>
              <a:rPr lang="en-US" sz="3529" dirty="0">
                <a:gradFill>
                  <a:gsLst>
                    <a:gs pos="18000">
                      <a:srgbClr val="505050"/>
                    </a:gs>
                    <a:gs pos="46000">
                      <a:srgbClr val="505050"/>
                    </a:gs>
                  </a:gsLst>
                  <a:lin ang="5400000" scaled="0"/>
                </a:gradFill>
                <a:latin typeface="Segoe UI Light"/>
              </a:rPr>
              <a:t>Linux and open source are a fundamental part of how we do business</a:t>
            </a:r>
          </a:p>
        </p:txBody>
      </p:sp>
      <p:sp>
        <p:nvSpPr>
          <p:cNvPr id="60" name="Rectangle 59"/>
          <p:cNvSpPr/>
          <p:nvPr/>
        </p:nvSpPr>
        <p:spPr bwMode="auto">
          <a:xfrm>
            <a:off x="246069" y="1785242"/>
            <a:ext cx="3986592"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61" name="Rectangle 60"/>
          <p:cNvSpPr/>
          <p:nvPr/>
        </p:nvSpPr>
        <p:spPr bwMode="auto">
          <a:xfrm>
            <a:off x="269241" y="1784672"/>
            <a:ext cx="7751226"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45" name="Group 44"/>
          <p:cNvGrpSpPr/>
          <p:nvPr/>
        </p:nvGrpSpPr>
        <p:grpSpPr>
          <a:xfrm>
            <a:off x="4235896" y="1846383"/>
            <a:ext cx="3720163" cy="1332472"/>
            <a:chOff x="4320834" y="1935162"/>
            <a:chExt cx="3794760" cy="1359191"/>
          </a:xfrm>
        </p:grpSpPr>
        <p:sp>
          <p:nvSpPr>
            <p:cNvPr id="5" name="Rectangle 4"/>
            <p:cNvSpPr/>
            <p:nvPr/>
          </p:nvSpPr>
          <p:spPr bwMode="auto">
            <a:xfrm>
              <a:off x="4320834" y="1935162"/>
              <a:ext cx="3794760" cy="1359190"/>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System Center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manages hundreds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of thousands of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Linux/UNIX servers</a:t>
              </a:r>
            </a:p>
          </p:txBody>
        </p:sp>
        <p:sp>
          <p:nvSpPr>
            <p:cNvPr id="13" name="Rectangle 12"/>
            <p:cNvSpPr/>
            <p:nvPr/>
          </p:nvSpPr>
          <p:spPr bwMode="auto">
            <a:xfrm rot="10800000">
              <a:off x="4320834" y="1935162"/>
              <a:ext cx="101600" cy="1359191"/>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sp>
          <p:nvSpPr>
            <p:cNvPr id="18" name="Freeform 5"/>
            <p:cNvSpPr>
              <a:spLocks noEditPoints="1"/>
            </p:cNvSpPr>
            <p:nvPr/>
          </p:nvSpPr>
          <p:spPr bwMode="auto">
            <a:xfrm>
              <a:off x="7165471" y="2522957"/>
              <a:ext cx="794094" cy="668113"/>
            </a:xfrm>
            <a:custGeom>
              <a:avLst/>
              <a:gdLst>
                <a:gd name="T0" fmla="*/ 4368 w 5175"/>
                <a:gd name="T1" fmla="*/ 1058 h 4354"/>
                <a:gd name="T2" fmla="*/ 3287 w 5175"/>
                <a:gd name="T3" fmla="*/ 724 h 4354"/>
                <a:gd name="T4" fmla="*/ 0 w 5175"/>
                <a:gd name="T5" fmla="*/ 845 h 4354"/>
                <a:gd name="T6" fmla="*/ 3287 w 5175"/>
                <a:gd name="T7" fmla="*/ 3623 h 4354"/>
                <a:gd name="T8" fmla="*/ 4500 w 5175"/>
                <a:gd name="T9" fmla="*/ 3117 h 4354"/>
                <a:gd name="T10" fmla="*/ 5167 w 5175"/>
                <a:gd name="T11" fmla="*/ 1479 h 4354"/>
                <a:gd name="T12" fmla="*/ 3287 w 5175"/>
                <a:gd name="T13" fmla="*/ 887 h 4354"/>
                <a:gd name="T14" fmla="*/ 2094 w 5175"/>
                <a:gd name="T15" fmla="*/ 144 h 4354"/>
                <a:gd name="T16" fmla="*/ 2035 w 5175"/>
                <a:gd name="T17" fmla="*/ 814 h 4354"/>
                <a:gd name="T18" fmla="*/ 2035 w 5175"/>
                <a:gd name="T19" fmla="*/ 1100 h 4354"/>
                <a:gd name="T20" fmla="*/ 2035 w 5175"/>
                <a:gd name="T21" fmla="*/ 1100 h 4354"/>
                <a:gd name="T22" fmla="*/ 3287 w 5175"/>
                <a:gd name="T23" fmla="*/ 1824 h 4354"/>
                <a:gd name="T24" fmla="*/ 2035 w 5175"/>
                <a:gd name="T25" fmla="*/ 1642 h 4354"/>
                <a:gd name="T26" fmla="*/ 3287 w 5175"/>
                <a:gd name="T27" fmla="*/ 2359 h 4354"/>
                <a:gd name="T28" fmla="*/ 2035 w 5175"/>
                <a:gd name="T29" fmla="*/ 2203 h 4354"/>
                <a:gd name="T30" fmla="*/ 2035 w 5175"/>
                <a:gd name="T31" fmla="*/ 3001 h 4354"/>
                <a:gd name="T32" fmla="*/ 2035 w 5175"/>
                <a:gd name="T33" fmla="*/ 3287 h 4354"/>
                <a:gd name="T34" fmla="*/ 2035 w 5175"/>
                <a:gd name="T35" fmla="*/ 3287 h 4354"/>
                <a:gd name="T36" fmla="*/ 2035 w 5175"/>
                <a:gd name="T37" fmla="*/ 3848 h 4354"/>
                <a:gd name="T38" fmla="*/ 2035 w 5175"/>
                <a:gd name="T39" fmla="*/ 4101 h 4354"/>
                <a:gd name="T40" fmla="*/ 4368 w 5175"/>
                <a:gd name="T41" fmla="*/ 1214 h 4354"/>
                <a:gd name="T42" fmla="*/ 3568 w 5175"/>
                <a:gd name="T43" fmla="*/ 724 h 4354"/>
                <a:gd name="T44" fmla="*/ 3528 w 5175"/>
                <a:gd name="T45" fmla="*/ 1183 h 4354"/>
                <a:gd name="T46" fmla="*/ 3528 w 5175"/>
                <a:gd name="T47" fmla="*/ 1382 h 4354"/>
                <a:gd name="T48" fmla="*/ 3528 w 5175"/>
                <a:gd name="T49" fmla="*/ 1382 h 4354"/>
                <a:gd name="T50" fmla="*/ 4368 w 5175"/>
                <a:gd name="T51" fmla="*/ 1872 h 4354"/>
                <a:gd name="T52" fmla="*/ 3528 w 5175"/>
                <a:gd name="T53" fmla="*/ 1751 h 4354"/>
                <a:gd name="T54" fmla="*/ 4368 w 5175"/>
                <a:gd name="T55" fmla="*/ 2246 h 4354"/>
                <a:gd name="T56" fmla="*/ 3528 w 5175"/>
                <a:gd name="T57" fmla="*/ 2137 h 4354"/>
                <a:gd name="T58" fmla="*/ 3528 w 5175"/>
                <a:gd name="T59" fmla="*/ 2688 h 4354"/>
                <a:gd name="T60" fmla="*/ 3528 w 5175"/>
                <a:gd name="T61" fmla="*/ 2885 h 4354"/>
                <a:gd name="T62" fmla="*/ 3528 w 5175"/>
                <a:gd name="T63" fmla="*/ 2885 h 4354"/>
                <a:gd name="T64" fmla="*/ 3528 w 5175"/>
                <a:gd name="T65" fmla="*/ 3273 h 4354"/>
                <a:gd name="T66" fmla="*/ 3528 w 5175"/>
                <a:gd name="T67" fmla="*/ 3443 h 4354"/>
                <a:gd name="T68" fmla="*/ 5149 w 5175"/>
                <a:gd name="T69" fmla="*/ 1436 h 4354"/>
                <a:gd name="T70" fmla="*/ 4574 w 5175"/>
                <a:gd name="T71" fmla="*/ 1074 h 4354"/>
                <a:gd name="T72" fmla="*/ 5167 w 5175"/>
                <a:gd name="T73" fmla="*/ 2579 h 4354"/>
                <a:gd name="T74" fmla="*/ 5167 w 5175"/>
                <a:gd name="T75" fmla="*/ 2489 h 4354"/>
                <a:gd name="T76" fmla="*/ 5167 w 5175"/>
                <a:gd name="T77" fmla="*/ 2489 h 4354"/>
                <a:gd name="T78" fmla="*/ 4543 w 5175"/>
                <a:gd name="T79" fmla="*/ 2456 h 4354"/>
                <a:gd name="T80" fmla="*/ 5167 w 5175"/>
                <a:gd name="T81" fmla="*/ 2319 h 4354"/>
                <a:gd name="T82" fmla="*/ 4543 w 5175"/>
                <a:gd name="T83" fmla="*/ 2071 h 4354"/>
                <a:gd name="T84" fmla="*/ 5167 w 5175"/>
                <a:gd name="T85" fmla="*/ 2144 h 4354"/>
                <a:gd name="T86" fmla="*/ 5167 w 5175"/>
                <a:gd name="T87" fmla="*/ 1891 h 4354"/>
                <a:gd name="T88" fmla="*/ 5167 w 5175"/>
                <a:gd name="T89" fmla="*/ 1798 h 4354"/>
                <a:gd name="T90" fmla="*/ 5167 w 5175"/>
                <a:gd name="T91" fmla="*/ 1798 h 4354"/>
                <a:gd name="T92" fmla="*/ 4543 w 5175"/>
                <a:gd name="T93" fmla="*/ 1406 h 4354"/>
                <a:gd name="T94" fmla="*/ 5167 w 5175"/>
                <a:gd name="T95" fmla="*/ 1626 h 4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75" h="4354">
                  <a:moveTo>
                    <a:pt x="5167" y="1479"/>
                  </a:moveTo>
                  <a:lnTo>
                    <a:pt x="5167" y="1370"/>
                  </a:lnTo>
                  <a:lnTo>
                    <a:pt x="4543" y="1008"/>
                  </a:lnTo>
                  <a:lnTo>
                    <a:pt x="4368" y="1058"/>
                  </a:lnTo>
                  <a:lnTo>
                    <a:pt x="4368" y="1100"/>
                  </a:lnTo>
                  <a:lnTo>
                    <a:pt x="3528" y="615"/>
                  </a:lnTo>
                  <a:lnTo>
                    <a:pt x="3287" y="696"/>
                  </a:lnTo>
                  <a:lnTo>
                    <a:pt x="3287" y="724"/>
                  </a:lnTo>
                  <a:lnTo>
                    <a:pt x="2028" y="0"/>
                  </a:lnTo>
                  <a:lnTo>
                    <a:pt x="90" y="615"/>
                  </a:lnTo>
                  <a:lnTo>
                    <a:pt x="90" y="821"/>
                  </a:lnTo>
                  <a:lnTo>
                    <a:pt x="0" y="845"/>
                  </a:lnTo>
                  <a:lnTo>
                    <a:pt x="0" y="3715"/>
                  </a:lnTo>
                  <a:lnTo>
                    <a:pt x="1955" y="4354"/>
                  </a:lnTo>
                  <a:lnTo>
                    <a:pt x="3287" y="3583"/>
                  </a:lnTo>
                  <a:lnTo>
                    <a:pt x="3287" y="3623"/>
                  </a:lnTo>
                  <a:lnTo>
                    <a:pt x="3469" y="3623"/>
                  </a:lnTo>
                  <a:lnTo>
                    <a:pt x="4368" y="3105"/>
                  </a:lnTo>
                  <a:lnTo>
                    <a:pt x="4368" y="3117"/>
                  </a:lnTo>
                  <a:lnTo>
                    <a:pt x="4500" y="3117"/>
                  </a:lnTo>
                  <a:lnTo>
                    <a:pt x="5175" y="2719"/>
                  </a:lnTo>
                  <a:lnTo>
                    <a:pt x="5175" y="1486"/>
                  </a:lnTo>
                  <a:lnTo>
                    <a:pt x="5167" y="1479"/>
                  </a:lnTo>
                  <a:lnTo>
                    <a:pt x="5167" y="1479"/>
                  </a:lnTo>
                  <a:lnTo>
                    <a:pt x="5167" y="1479"/>
                  </a:lnTo>
                  <a:close/>
                  <a:moveTo>
                    <a:pt x="2094" y="144"/>
                  </a:moveTo>
                  <a:lnTo>
                    <a:pt x="3287" y="797"/>
                  </a:lnTo>
                  <a:lnTo>
                    <a:pt x="3287" y="887"/>
                  </a:lnTo>
                  <a:lnTo>
                    <a:pt x="2094" y="277"/>
                  </a:lnTo>
                  <a:lnTo>
                    <a:pt x="2094" y="144"/>
                  </a:lnTo>
                  <a:lnTo>
                    <a:pt x="2094" y="144"/>
                  </a:lnTo>
                  <a:lnTo>
                    <a:pt x="2094" y="144"/>
                  </a:lnTo>
                  <a:close/>
                  <a:moveTo>
                    <a:pt x="2035" y="556"/>
                  </a:moveTo>
                  <a:lnTo>
                    <a:pt x="3287" y="1086"/>
                  </a:lnTo>
                  <a:lnTo>
                    <a:pt x="3287" y="1264"/>
                  </a:lnTo>
                  <a:lnTo>
                    <a:pt x="2035" y="814"/>
                  </a:lnTo>
                  <a:lnTo>
                    <a:pt x="2035" y="556"/>
                  </a:lnTo>
                  <a:lnTo>
                    <a:pt x="2035" y="556"/>
                  </a:lnTo>
                  <a:lnTo>
                    <a:pt x="2035" y="556"/>
                  </a:lnTo>
                  <a:close/>
                  <a:moveTo>
                    <a:pt x="2035" y="1100"/>
                  </a:moveTo>
                  <a:lnTo>
                    <a:pt x="3287" y="1455"/>
                  </a:lnTo>
                  <a:lnTo>
                    <a:pt x="3287" y="1626"/>
                  </a:lnTo>
                  <a:lnTo>
                    <a:pt x="2035" y="1370"/>
                  </a:lnTo>
                  <a:lnTo>
                    <a:pt x="2035" y="1100"/>
                  </a:lnTo>
                  <a:lnTo>
                    <a:pt x="2035" y="1100"/>
                  </a:lnTo>
                  <a:lnTo>
                    <a:pt x="2035" y="1100"/>
                  </a:lnTo>
                  <a:close/>
                  <a:moveTo>
                    <a:pt x="2035" y="1642"/>
                  </a:moveTo>
                  <a:lnTo>
                    <a:pt x="3287" y="1824"/>
                  </a:lnTo>
                  <a:lnTo>
                    <a:pt x="3287" y="1988"/>
                  </a:lnTo>
                  <a:lnTo>
                    <a:pt x="2035" y="1907"/>
                  </a:lnTo>
                  <a:lnTo>
                    <a:pt x="2035" y="1642"/>
                  </a:lnTo>
                  <a:lnTo>
                    <a:pt x="2035" y="1642"/>
                  </a:lnTo>
                  <a:lnTo>
                    <a:pt x="2035" y="1642"/>
                  </a:lnTo>
                  <a:close/>
                  <a:moveTo>
                    <a:pt x="2035" y="2203"/>
                  </a:moveTo>
                  <a:lnTo>
                    <a:pt x="3287" y="2179"/>
                  </a:lnTo>
                  <a:lnTo>
                    <a:pt x="3287" y="2359"/>
                  </a:lnTo>
                  <a:lnTo>
                    <a:pt x="2035" y="2456"/>
                  </a:lnTo>
                  <a:lnTo>
                    <a:pt x="2035" y="2203"/>
                  </a:lnTo>
                  <a:lnTo>
                    <a:pt x="2035" y="2203"/>
                  </a:lnTo>
                  <a:lnTo>
                    <a:pt x="2035" y="2203"/>
                  </a:lnTo>
                  <a:close/>
                  <a:moveTo>
                    <a:pt x="2035" y="2747"/>
                  </a:moveTo>
                  <a:lnTo>
                    <a:pt x="3287" y="2549"/>
                  </a:lnTo>
                  <a:lnTo>
                    <a:pt x="3287" y="2719"/>
                  </a:lnTo>
                  <a:lnTo>
                    <a:pt x="2035" y="3001"/>
                  </a:lnTo>
                  <a:lnTo>
                    <a:pt x="2035" y="2747"/>
                  </a:lnTo>
                  <a:lnTo>
                    <a:pt x="2035" y="2747"/>
                  </a:lnTo>
                  <a:lnTo>
                    <a:pt x="2035" y="2747"/>
                  </a:lnTo>
                  <a:close/>
                  <a:moveTo>
                    <a:pt x="2035" y="3287"/>
                  </a:moveTo>
                  <a:lnTo>
                    <a:pt x="3287" y="2918"/>
                  </a:lnTo>
                  <a:lnTo>
                    <a:pt x="3287" y="3081"/>
                  </a:lnTo>
                  <a:lnTo>
                    <a:pt x="2035" y="3557"/>
                  </a:lnTo>
                  <a:lnTo>
                    <a:pt x="2035" y="3287"/>
                  </a:lnTo>
                  <a:lnTo>
                    <a:pt x="2035" y="3287"/>
                  </a:lnTo>
                  <a:lnTo>
                    <a:pt x="2035" y="3287"/>
                  </a:lnTo>
                  <a:close/>
                  <a:moveTo>
                    <a:pt x="2035" y="4101"/>
                  </a:moveTo>
                  <a:lnTo>
                    <a:pt x="2035" y="3848"/>
                  </a:lnTo>
                  <a:lnTo>
                    <a:pt x="3287" y="3273"/>
                  </a:lnTo>
                  <a:lnTo>
                    <a:pt x="3287" y="3453"/>
                  </a:lnTo>
                  <a:lnTo>
                    <a:pt x="2035" y="4101"/>
                  </a:lnTo>
                  <a:lnTo>
                    <a:pt x="2035" y="4101"/>
                  </a:lnTo>
                  <a:lnTo>
                    <a:pt x="2035" y="4101"/>
                  </a:lnTo>
                  <a:close/>
                  <a:moveTo>
                    <a:pt x="3568" y="724"/>
                  </a:moveTo>
                  <a:lnTo>
                    <a:pt x="4368" y="1159"/>
                  </a:lnTo>
                  <a:lnTo>
                    <a:pt x="4368" y="1214"/>
                  </a:lnTo>
                  <a:lnTo>
                    <a:pt x="3568" y="814"/>
                  </a:lnTo>
                  <a:lnTo>
                    <a:pt x="3568" y="724"/>
                  </a:lnTo>
                  <a:lnTo>
                    <a:pt x="3568" y="724"/>
                  </a:lnTo>
                  <a:lnTo>
                    <a:pt x="3568" y="724"/>
                  </a:lnTo>
                  <a:close/>
                  <a:moveTo>
                    <a:pt x="3528" y="1001"/>
                  </a:moveTo>
                  <a:lnTo>
                    <a:pt x="4368" y="1354"/>
                  </a:lnTo>
                  <a:lnTo>
                    <a:pt x="4368" y="1486"/>
                  </a:lnTo>
                  <a:lnTo>
                    <a:pt x="3528" y="1183"/>
                  </a:lnTo>
                  <a:lnTo>
                    <a:pt x="3528" y="1001"/>
                  </a:lnTo>
                  <a:lnTo>
                    <a:pt x="3528" y="1001"/>
                  </a:lnTo>
                  <a:lnTo>
                    <a:pt x="3528" y="1001"/>
                  </a:lnTo>
                  <a:close/>
                  <a:moveTo>
                    <a:pt x="3528" y="1382"/>
                  </a:moveTo>
                  <a:lnTo>
                    <a:pt x="4368" y="1619"/>
                  </a:lnTo>
                  <a:lnTo>
                    <a:pt x="4368" y="1732"/>
                  </a:lnTo>
                  <a:lnTo>
                    <a:pt x="3528" y="1559"/>
                  </a:lnTo>
                  <a:lnTo>
                    <a:pt x="3528" y="1382"/>
                  </a:lnTo>
                  <a:lnTo>
                    <a:pt x="3528" y="1382"/>
                  </a:lnTo>
                  <a:lnTo>
                    <a:pt x="3528" y="1382"/>
                  </a:lnTo>
                  <a:close/>
                  <a:moveTo>
                    <a:pt x="3528" y="1751"/>
                  </a:moveTo>
                  <a:lnTo>
                    <a:pt x="4368" y="1872"/>
                  </a:lnTo>
                  <a:lnTo>
                    <a:pt x="4368" y="1988"/>
                  </a:lnTo>
                  <a:lnTo>
                    <a:pt x="3528" y="1931"/>
                  </a:lnTo>
                  <a:lnTo>
                    <a:pt x="3528" y="1751"/>
                  </a:lnTo>
                  <a:lnTo>
                    <a:pt x="3528" y="1751"/>
                  </a:lnTo>
                  <a:lnTo>
                    <a:pt x="3528" y="1751"/>
                  </a:lnTo>
                  <a:close/>
                  <a:moveTo>
                    <a:pt x="3528" y="2137"/>
                  </a:moveTo>
                  <a:lnTo>
                    <a:pt x="4368" y="2120"/>
                  </a:lnTo>
                  <a:lnTo>
                    <a:pt x="4368" y="2246"/>
                  </a:lnTo>
                  <a:lnTo>
                    <a:pt x="3528" y="2307"/>
                  </a:lnTo>
                  <a:lnTo>
                    <a:pt x="3528" y="2137"/>
                  </a:lnTo>
                  <a:lnTo>
                    <a:pt x="3528" y="2137"/>
                  </a:lnTo>
                  <a:lnTo>
                    <a:pt x="3528" y="2137"/>
                  </a:lnTo>
                  <a:close/>
                  <a:moveTo>
                    <a:pt x="3528" y="2513"/>
                  </a:moveTo>
                  <a:lnTo>
                    <a:pt x="4368" y="2385"/>
                  </a:lnTo>
                  <a:lnTo>
                    <a:pt x="4368" y="2499"/>
                  </a:lnTo>
                  <a:lnTo>
                    <a:pt x="3528" y="2688"/>
                  </a:lnTo>
                  <a:lnTo>
                    <a:pt x="3528" y="2513"/>
                  </a:lnTo>
                  <a:lnTo>
                    <a:pt x="3528" y="2513"/>
                  </a:lnTo>
                  <a:lnTo>
                    <a:pt x="3528" y="2513"/>
                  </a:lnTo>
                  <a:close/>
                  <a:moveTo>
                    <a:pt x="3528" y="2885"/>
                  </a:moveTo>
                  <a:lnTo>
                    <a:pt x="4368" y="2631"/>
                  </a:lnTo>
                  <a:lnTo>
                    <a:pt x="4368" y="2755"/>
                  </a:lnTo>
                  <a:lnTo>
                    <a:pt x="3528" y="3074"/>
                  </a:lnTo>
                  <a:lnTo>
                    <a:pt x="3528" y="2885"/>
                  </a:lnTo>
                  <a:lnTo>
                    <a:pt x="3528" y="2885"/>
                  </a:lnTo>
                  <a:lnTo>
                    <a:pt x="3528" y="2885"/>
                  </a:lnTo>
                  <a:close/>
                  <a:moveTo>
                    <a:pt x="3528" y="3443"/>
                  </a:moveTo>
                  <a:lnTo>
                    <a:pt x="3528" y="3273"/>
                  </a:lnTo>
                  <a:lnTo>
                    <a:pt x="4368" y="2885"/>
                  </a:lnTo>
                  <a:lnTo>
                    <a:pt x="4368" y="3008"/>
                  </a:lnTo>
                  <a:lnTo>
                    <a:pt x="3528" y="3443"/>
                  </a:lnTo>
                  <a:lnTo>
                    <a:pt x="3528" y="3443"/>
                  </a:lnTo>
                  <a:lnTo>
                    <a:pt x="3528" y="3443"/>
                  </a:lnTo>
                  <a:close/>
                  <a:moveTo>
                    <a:pt x="4574" y="1074"/>
                  </a:moveTo>
                  <a:lnTo>
                    <a:pt x="5149" y="1396"/>
                  </a:lnTo>
                  <a:lnTo>
                    <a:pt x="5149" y="1436"/>
                  </a:lnTo>
                  <a:lnTo>
                    <a:pt x="4574" y="1141"/>
                  </a:lnTo>
                  <a:lnTo>
                    <a:pt x="4574" y="1074"/>
                  </a:lnTo>
                  <a:lnTo>
                    <a:pt x="4574" y="1074"/>
                  </a:lnTo>
                  <a:lnTo>
                    <a:pt x="4574" y="1074"/>
                  </a:lnTo>
                  <a:close/>
                  <a:moveTo>
                    <a:pt x="5167" y="2669"/>
                  </a:moveTo>
                  <a:lnTo>
                    <a:pt x="4543" y="2991"/>
                  </a:lnTo>
                  <a:lnTo>
                    <a:pt x="4543" y="2868"/>
                  </a:lnTo>
                  <a:lnTo>
                    <a:pt x="5167" y="2579"/>
                  </a:lnTo>
                  <a:lnTo>
                    <a:pt x="5167" y="2669"/>
                  </a:lnTo>
                  <a:lnTo>
                    <a:pt x="5167" y="2669"/>
                  </a:lnTo>
                  <a:lnTo>
                    <a:pt x="5167" y="2669"/>
                  </a:lnTo>
                  <a:close/>
                  <a:moveTo>
                    <a:pt x="5167" y="2489"/>
                  </a:moveTo>
                  <a:lnTo>
                    <a:pt x="4543" y="2729"/>
                  </a:lnTo>
                  <a:lnTo>
                    <a:pt x="4543" y="2596"/>
                  </a:lnTo>
                  <a:lnTo>
                    <a:pt x="5167" y="2409"/>
                  </a:lnTo>
                  <a:lnTo>
                    <a:pt x="5167" y="2489"/>
                  </a:lnTo>
                  <a:lnTo>
                    <a:pt x="5167" y="2489"/>
                  </a:lnTo>
                  <a:lnTo>
                    <a:pt x="5167" y="2489"/>
                  </a:lnTo>
                  <a:close/>
                  <a:moveTo>
                    <a:pt x="5167" y="2319"/>
                  </a:moveTo>
                  <a:lnTo>
                    <a:pt x="4543" y="2456"/>
                  </a:lnTo>
                  <a:lnTo>
                    <a:pt x="4543" y="2331"/>
                  </a:lnTo>
                  <a:lnTo>
                    <a:pt x="5167" y="2234"/>
                  </a:lnTo>
                  <a:lnTo>
                    <a:pt x="5167" y="2319"/>
                  </a:lnTo>
                  <a:lnTo>
                    <a:pt x="5167" y="2319"/>
                  </a:lnTo>
                  <a:lnTo>
                    <a:pt x="5167" y="2319"/>
                  </a:lnTo>
                  <a:close/>
                  <a:moveTo>
                    <a:pt x="5167" y="2144"/>
                  </a:moveTo>
                  <a:lnTo>
                    <a:pt x="4543" y="2194"/>
                  </a:lnTo>
                  <a:lnTo>
                    <a:pt x="4543" y="2071"/>
                  </a:lnTo>
                  <a:lnTo>
                    <a:pt x="5167" y="2064"/>
                  </a:lnTo>
                  <a:lnTo>
                    <a:pt x="5167" y="2144"/>
                  </a:lnTo>
                  <a:lnTo>
                    <a:pt x="5167" y="2144"/>
                  </a:lnTo>
                  <a:lnTo>
                    <a:pt x="5167" y="2144"/>
                  </a:lnTo>
                  <a:close/>
                  <a:moveTo>
                    <a:pt x="5167" y="1974"/>
                  </a:moveTo>
                  <a:lnTo>
                    <a:pt x="4543" y="1931"/>
                  </a:lnTo>
                  <a:lnTo>
                    <a:pt x="4543" y="1806"/>
                  </a:lnTo>
                  <a:lnTo>
                    <a:pt x="5167" y="1891"/>
                  </a:lnTo>
                  <a:lnTo>
                    <a:pt x="5167" y="1974"/>
                  </a:lnTo>
                  <a:lnTo>
                    <a:pt x="5167" y="1974"/>
                  </a:lnTo>
                  <a:lnTo>
                    <a:pt x="5167" y="1974"/>
                  </a:lnTo>
                  <a:close/>
                  <a:moveTo>
                    <a:pt x="5167" y="1798"/>
                  </a:moveTo>
                  <a:lnTo>
                    <a:pt x="4543" y="1666"/>
                  </a:lnTo>
                  <a:lnTo>
                    <a:pt x="4543" y="1545"/>
                  </a:lnTo>
                  <a:lnTo>
                    <a:pt x="5167" y="1716"/>
                  </a:lnTo>
                  <a:lnTo>
                    <a:pt x="5167" y="1798"/>
                  </a:lnTo>
                  <a:lnTo>
                    <a:pt x="5167" y="1798"/>
                  </a:lnTo>
                  <a:lnTo>
                    <a:pt x="5167" y="1798"/>
                  </a:lnTo>
                  <a:close/>
                  <a:moveTo>
                    <a:pt x="5167" y="1626"/>
                  </a:moveTo>
                  <a:lnTo>
                    <a:pt x="4543" y="1406"/>
                  </a:lnTo>
                  <a:lnTo>
                    <a:pt x="4543" y="1280"/>
                  </a:lnTo>
                  <a:lnTo>
                    <a:pt x="5167" y="1545"/>
                  </a:lnTo>
                  <a:lnTo>
                    <a:pt x="5167" y="1626"/>
                  </a:lnTo>
                  <a:lnTo>
                    <a:pt x="5167" y="1626"/>
                  </a:lnTo>
                  <a:lnTo>
                    <a:pt x="5167" y="1626"/>
                  </a:lnTo>
                  <a:close/>
                </a:path>
              </a:pathLst>
            </a:custGeom>
            <a:solidFill>
              <a:schemeClr val="tx1"/>
            </a:solidFill>
            <a:ln>
              <a:noFill/>
            </a:ln>
          </p:spPr>
          <p:txBody>
            <a:bodyPr vert="horz" wrap="square" lIns="89642" tIns="89642" rIns="89642" bIns="44821" numCol="1" anchor="t" anchorCtr="0" compatLnSpc="1">
              <a:prstTxWarp prst="textNoShape">
                <a:avLst/>
              </a:prstTxWarp>
            </a:bodyPr>
            <a:lstStyle/>
            <a:p>
              <a:pPr defTabSz="914367">
                <a:defRPr/>
              </a:pPr>
              <a:endParaRPr lang="en-US" sz="1765">
                <a:solidFill>
                  <a:srgbClr val="FFFFFF"/>
                </a:solidFill>
              </a:endParaRPr>
            </a:p>
          </p:txBody>
        </p:sp>
      </p:grpSp>
      <p:sp>
        <p:nvSpPr>
          <p:cNvPr id="66" name="Rectangle 65"/>
          <p:cNvSpPr/>
          <p:nvPr/>
        </p:nvSpPr>
        <p:spPr bwMode="auto">
          <a:xfrm>
            <a:off x="-9461" y="3779981"/>
            <a:ext cx="4242121" cy="15332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69" name="Group 68"/>
          <p:cNvGrpSpPr/>
          <p:nvPr/>
        </p:nvGrpSpPr>
        <p:grpSpPr>
          <a:xfrm>
            <a:off x="451325" y="3889663"/>
            <a:ext cx="3720163" cy="1335673"/>
            <a:chOff x="460375" y="3967162"/>
            <a:chExt cx="3794760" cy="1362456"/>
          </a:xfrm>
        </p:grpSpPr>
        <p:sp>
          <p:nvSpPr>
            <p:cNvPr id="7" name="Rectangle 6"/>
            <p:cNvSpPr/>
            <p:nvPr/>
          </p:nvSpPr>
          <p:spPr bwMode="auto">
            <a:xfrm>
              <a:off x="460375" y="3967162"/>
              <a:ext cx="3794760" cy="1362456"/>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143428"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System Center has managed Linux and</a:t>
              </a:r>
            </a:p>
            <a:p>
              <a:pPr defTabSz="914030" fontAlgn="base">
                <a:lnSpc>
                  <a:spcPct val="95000"/>
                </a:lnSpc>
                <a:spcBef>
                  <a:spcPct val="0"/>
                </a:spcBef>
                <a:spcAft>
                  <a:spcPct val="0"/>
                </a:spcAft>
                <a:defRPr/>
              </a:pPr>
              <a:r>
                <a:rPr lang="en-US" sz="2353" dirty="0">
                  <a:gradFill>
                    <a:gsLst>
                      <a:gs pos="16814">
                        <a:srgbClr val="FFFFFF"/>
                      </a:gs>
                      <a:gs pos="46000">
                        <a:srgbClr val="FFFFFF"/>
                      </a:gs>
                    </a:gsLst>
                    <a:lin ang="5400000" scaled="0"/>
                  </a:gradFill>
                </a:rPr>
                <a:t>UNIX servers since 2009</a:t>
              </a:r>
            </a:p>
          </p:txBody>
        </p:sp>
        <p:sp>
          <p:nvSpPr>
            <p:cNvPr id="68" name="Rectangle 67"/>
            <p:cNvSpPr/>
            <p:nvPr/>
          </p:nvSpPr>
          <p:spPr bwMode="auto">
            <a:xfrm rot="10800000">
              <a:off x="460376" y="3967162"/>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sp>
        <p:nvSpPr>
          <p:cNvPr id="67" name="Rectangle 66"/>
          <p:cNvSpPr/>
          <p:nvPr/>
        </p:nvSpPr>
        <p:spPr bwMode="auto">
          <a:xfrm>
            <a:off x="-15806" y="3775802"/>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
        <p:nvSpPr>
          <p:cNvPr id="70" name="Rectangle 69"/>
          <p:cNvSpPr/>
          <p:nvPr/>
        </p:nvSpPr>
        <p:spPr bwMode="auto">
          <a:xfrm>
            <a:off x="8738" y="5222135"/>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grpSp>
        <p:nvGrpSpPr>
          <p:cNvPr id="89" name="Group 88"/>
          <p:cNvGrpSpPr/>
          <p:nvPr/>
        </p:nvGrpSpPr>
        <p:grpSpPr>
          <a:xfrm>
            <a:off x="451325" y="1846382"/>
            <a:ext cx="3720163" cy="1332472"/>
            <a:chOff x="460375" y="1882909"/>
            <a:chExt cx="3794760" cy="1359191"/>
          </a:xfrm>
        </p:grpSpPr>
        <p:grpSp>
          <p:nvGrpSpPr>
            <p:cNvPr id="55" name="Group 54"/>
            <p:cNvGrpSpPr/>
            <p:nvPr/>
          </p:nvGrpSpPr>
          <p:grpSpPr>
            <a:xfrm>
              <a:off x="460375" y="1882909"/>
              <a:ext cx="3794760" cy="1359191"/>
              <a:chOff x="460375" y="1882909"/>
              <a:chExt cx="3794760" cy="1359191"/>
            </a:xfrm>
          </p:grpSpPr>
          <p:sp>
            <p:nvSpPr>
              <p:cNvPr id="4" name="Rectangle 3"/>
              <p:cNvSpPr/>
              <p:nvPr/>
            </p:nvSpPr>
            <p:spPr bwMode="auto">
              <a:xfrm>
                <a:off x="460375" y="1882909"/>
                <a:ext cx="3794760" cy="135919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224106" tIns="89642" rIns="179285" bIns="143428" numCol="1" rtlCol="0" anchor="ctr" anchorCtr="0" compatLnSpc="1">
                <a:prstTxWarp prst="textNoShape">
                  <a:avLst/>
                </a:prstTxWarp>
              </a:bodyPr>
              <a:lstStyle/>
              <a:p>
                <a:pPr defTabSz="914030" fontAlgn="base">
                  <a:lnSpc>
                    <a:spcPct val="95000"/>
                  </a:lnSpc>
                  <a:spcBef>
                    <a:spcPct val="0"/>
                  </a:spcBef>
                  <a:spcAft>
                    <a:spcPct val="0"/>
                  </a:spcAft>
                  <a:defRPr/>
                </a:pPr>
                <a:r>
                  <a:rPr lang="en-US" sz="1961" dirty="0">
                    <a:gradFill>
                      <a:gsLst>
                        <a:gs pos="16814">
                          <a:srgbClr val="FFFFFF"/>
                        </a:gs>
                        <a:gs pos="46000">
                          <a:srgbClr val="FFFFFF"/>
                        </a:gs>
                      </a:gsLst>
                      <a:lin ang="5400000" scaled="0"/>
                    </a:gradFill>
                  </a:rPr>
                  <a:t>25% of IaaS VMs </a:t>
                </a:r>
                <a:br>
                  <a:rPr lang="en-US" sz="1961" dirty="0">
                    <a:gradFill>
                      <a:gsLst>
                        <a:gs pos="16814">
                          <a:srgbClr val="FFFFFF"/>
                        </a:gs>
                        <a:gs pos="46000">
                          <a:srgbClr val="FFFFFF"/>
                        </a:gs>
                      </a:gsLst>
                      <a:lin ang="5400000" scaled="0"/>
                    </a:gradFill>
                  </a:rPr>
                </a:br>
                <a:r>
                  <a:rPr lang="en-US" sz="1961" dirty="0">
                    <a:gradFill>
                      <a:gsLst>
                        <a:gs pos="16814">
                          <a:srgbClr val="FFFFFF"/>
                        </a:gs>
                        <a:gs pos="46000">
                          <a:srgbClr val="FFFFFF"/>
                        </a:gs>
                      </a:gsLst>
                      <a:lin ang="5400000" scaled="0"/>
                    </a:gradFill>
                  </a:rPr>
                  <a:t>in Azure are Linux</a:t>
                </a:r>
              </a:p>
            </p:txBody>
          </p:sp>
          <p:sp>
            <p:nvSpPr>
              <p:cNvPr id="12" name="Rectangle 11"/>
              <p:cNvSpPr/>
              <p:nvPr/>
            </p:nvSpPr>
            <p:spPr bwMode="auto">
              <a:xfrm rot="10800000">
                <a:off x="460375" y="1882909"/>
                <a:ext cx="101600" cy="1359191"/>
              </a:xfrm>
              <a:prstGeom prst="rect">
                <a:avLst/>
              </a:prstGeom>
              <a:solidFill>
                <a:schemeClr val="accent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179285" bIns="143428" numCol="1" rtlCol="0" anchor="t" anchorCtr="0" compatLnSpc="1">
                <a:prstTxWarp prst="textNoShape">
                  <a:avLst/>
                </a:prstTxWarp>
              </a:bodyPr>
              <a:lstStyle/>
              <a:p>
                <a:pPr defTabSz="914030" fontAlgn="base">
                  <a:lnSpc>
                    <a:spcPct val="95000"/>
                  </a:lnSpc>
                  <a:spcBef>
                    <a:spcPct val="0"/>
                  </a:spcBef>
                  <a:spcAft>
                    <a:spcPct val="0"/>
                  </a:spcAft>
                  <a:defRPr/>
                </a:pPr>
                <a:endParaRPr lang="en-US" sz="1765" dirty="0">
                  <a:gradFill>
                    <a:gsLst>
                      <a:gs pos="16814">
                        <a:srgbClr val="FFFFFF"/>
                      </a:gs>
                      <a:gs pos="46000">
                        <a:srgbClr val="FFFFFF"/>
                      </a:gs>
                    </a:gsLst>
                    <a:lin ang="5400000" scaled="0"/>
                  </a:gradFill>
                </a:endParaRPr>
              </a:p>
            </p:txBody>
          </p:sp>
        </p:grpSp>
        <p:grpSp>
          <p:nvGrpSpPr>
            <p:cNvPr id="75" name="Group 74"/>
            <p:cNvGrpSpPr/>
            <p:nvPr/>
          </p:nvGrpSpPr>
          <p:grpSpPr>
            <a:xfrm>
              <a:off x="3387002" y="2515722"/>
              <a:ext cx="675178" cy="617758"/>
              <a:chOff x="7275676" y="1017047"/>
              <a:chExt cx="625799" cy="572579"/>
            </a:xfrm>
          </p:grpSpPr>
          <p:sp>
            <p:nvSpPr>
              <p:cNvPr id="83" name="Rectangle 82"/>
              <p:cNvSpPr/>
              <p:nvPr/>
            </p:nvSpPr>
            <p:spPr bwMode="auto">
              <a:xfrm>
                <a:off x="7312822" y="1049624"/>
                <a:ext cx="554832" cy="3791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9642"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4"/>
              <p:cNvGrpSpPr>
                <a:grpSpLocks noChangeAspect="1"/>
              </p:cNvGrpSpPr>
              <p:nvPr/>
            </p:nvGrpSpPr>
            <p:grpSpPr bwMode="auto">
              <a:xfrm>
                <a:off x="7275676" y="1017047"/>
                <a:ext cx="625799" cy="572579"/>
                <a:chOff x="4030" y="1558"/>
                <a:chExt cx="341" cy="312"/>
              </a:xfrm>
              <a:solidFill>
                <a:srgbClr val="00188F"/>
              </a:solidFill>
            </p:grpSpPr>
            <p:sp>
              <p:nvSpPr>
                <p:cNvPr id="85" name="Freeform 5"/>
                <p:cNvSpPr>
                  <a:spLocks noEditPoints="1"/>
                </p:cNvSpPr>
                <p:nvPr/>
              </p:nvSpPr>
              <p:spPr bwMode="auto">
                <a:xfrm>
                  <a:off x="4030" y="1558"/>
                  <a:ext cx="341" cy="31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tx1"/>
                </a:solidFill>
                <a:ln w="0">
                  <a:noFill/>
                  <a:prstDash val="solid"/>
                  <a:round/>
                  <a:headEnd/>
                  <a:tailEnd/>
                </a:ln>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6" name="Freeform 6"/>
                <p:cNvSpPr>
                  <a:spLocks/>
                </p:cNvSpPr>
                <p:nvPr/>
              </p:nvSpPr>
              <p:spPr bwMode="auto">
                <a:xfrm>
                  <a:off x="4144" y="1615"/>
                  <a:ext cx="106" cy="61"/>
                </a:xfrm>
                <a:custGeom>
                  <a:avLst/>
                  <a:gdLst>
                    <a:gd name="T0" fmla="*/ 106 w 106"/>
                    <a:gd name="T1" fmla="*/ 30 h 61"/>
                    <a:gd name="T2" fmla="*/ 53 w 106"/>
                    <a:gd name="T3" fmla="*/ 0 h 61"/>
                    <a:gd name="T4" fmla="*/ 0 w 106"/>
                    <a:gd name="T5" fmla="*/ 30 h 61"/>
                    <a:gd name="T6" fmla="*/ 0 w 106"/>
                    <a:gd name="T7" fmla="*/ 31 h 61"/>
                    <a:gd name="T8" fmla="*/ 53 w 106"/>
                    <a:gd name="T9" fmla="*/ 61 h 61"/>
                    <a:gd name="T10" fmla="*/ 106 w 106"/>
                    <a:gd name="T11" fmla="*/ 31 h 61"/>
                    <a:gd name="T12" fmla="*/ 106 w 106"/>
                    <a:gd name="T13" fmla="*/ 30 h 61"/>
                  </a:gdLst>
                  <a:ahLst/>
                  <a:cxnLst>
                    <a:cxn ang="0">
                      <a:pos x="T0" y="T1"/>
                    </a:cxn>
                    <a:cxn ang="0">
                      <a:pos x="T2" y="T3"/>
                    </a:cxn>
                    <a:cxn ang="0">
                      <a:pos x="T4" y="T5"/>
                    </a:cxn>
                    <a:cxn ang="0">
                      <a:pos x="T6" y="T7"/>
                    </a:cxn>
                    <a:cxn ang="0">
                      <a:pos x="T8" y="T9"/>
                    </a:cxn>
                    <a:cxn ang="0">
                      <a:pos x="T10" y="T11"/>
                    </a:cxn>
                    <a:cxn ang="0">
                      <a:pos x="T12" y="T13"/>
                    </a:cxn>
                  </a:cxnLst>
                  <a:rect l="0" t="0" r="r" b="b"/>
                  <a:pathLst>
                    <a:path w="106" h="61">
                      <a:moveTo>
                        <a:pt x="106" y="30"/>
                      </a:moveTo>
                      <a:lnTo>
                        <a:pt x="53" y="0"/>
                      </a:lnTo>
                      <a:lnTo>
                        <a:pt x="0" y="30"/>
                      </a:lnTo>
                      <a:lnTo>
                        <a:pt x="0" y="31"/>
                      </a:lnTo>
                      <a:lnTo>
                        <a:pt x="53" y="61"/>
                      </a:lnTo>
                      <a:lnTo>
                        <a:pt x="106" y="31"/>
                      </a:lnTo>
                      <a:lnTo>
                        <a:pt x="106"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7" name="Freeform 7"/>
                <p:cNvSpPr>
                  <a:spLocks/>
                </p:cNvSpPr>
                <p:nvPr/>
              </p:nvSpPr>
              <p:spPr bwMode="auto">
                <a:xfrm>
                  <a:off x="4202" y="1655"/>
                  <a:ext cx="53" cy="90"/>
                </a:xfrm>
                <a:custGeom>
                  <a:avLst/>
                  <a:gdLst>
                    <a:gd name="T0" fmla="*/ 0 w 53"/>
                    <a:gd name="T1" fmla="*/ 30 h 90"/>
                    <a:gd name="T2" fmla="*/ 0 w 53"/>
                    <a:gd name="T3" fmla="*/ 90 h 90"/>
                    <a:gd name="T4" fmla="*/ 53 w 53"/>
                    <a:gd name="T5" fmla="*/ 60 h 90"/>
                    <a:gd name="T6" fmla="*/ 53 w 53"/>
                    <a:gd name="T7" fmla="*/ 0 h 90"/>
                    <a:gd name="T8" fmla="*/ 0 w 53"/>
                    <a:gd name="T9" fmla="*/ 30 h 90"/>
                  </a:gdLst>
                  <a:ahLst/>
                  <a:cxnLst>
                    <a:cxn ang="0">
                      <a:pos x="T0" y="T1"/>
                    </a:cxn>
                    <a:cxn ang="0">
                      <a:pos x="T2" y="T3"/>
                    </a:cxn>
                    <a:cxn ang="0">
                      <a:pos x="T4" y="T5"/>
                    </a:cxn>
                    <a:cxn ang="0">
                      <a:pos x="T6" y="T7"/>
                    </a:cxn>
                    <a:cxn ang="0">
                      <a:pos x="T8" y="T9"/>
                    </a:cxn>
                  </a:cxnLst>
                  <a:rect l="0" t="0" r="r" b="b"/>
                  <a:pathLst>
                    <a:path w="53" h="90">
                      <a:moveTo>
                        <a:pt x="0" y="30"/>
                      </a:moveTo>
                      <a:lnTo>
                        <a:pt x="0" y="90"/>
                      </a:lnTo>
                      <a:lnTo>
                        <a:pt x="53" y="60"/>
                      </a:lnTo>
                      <a:lnTo>
                        <a:pt x="53" y="0"/>
                      </a:lnTo>
                      <a:lnTo>
                        <a:pt x="0"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sp>
              <p:nvSpPr>
                <p:cNvPr id="88" name="Freeform 8"/>
                <p:cNvSpPr>
                  <a:spLocks/>
                </p:cNvSpPr>
                <p:nvPr/>
              </p:nvSpPr>
              <p:spPr bwMode="auto">
                <a:xfrm>
                  <a:off x="4139" y="1655"/>
                  <a:ext cx="53" cy="90"/>
                </a:xfrm>
                <a:custGeom>
                  <a:avLst/>
                  <a:gdLst>
                    <a:gd name="T0" fmla="*/ 53 w 53"/>
                    <a:gd name="T1" fmla="*/ 30 h 90"/>
                    <a:gd name="T2" fmla="*/ 0 w 53"/>
                    <a:gd name="T3" fmla="*/ 0 h 90"/>
                    <a:gd name="T4" fmla="*/ 0 w 53"/>
                    <a:gd name="T5" fmla="*/ 60 h 90"/>
                    <a:gd name="T6" fmla="*/ 53 w 53"/>
                    <a:gd name="T7" fmla="*/ 90 h 90"/>
                    <a:gd name="T8" fmla="*/ 53 w 53"/>
                    <a:gd name="T9" fmla="*/ 30 h 90"/>
                  </a:gdLst>
                  <a:ahLst/>
                  <a:cxnLst>
                    <a:cxn ang="0">
                      <a:pos x="T0" y="T1"/>
                    </a:cxn>
                    <a:cxn ang="0">
                      <a:pos x="T2" y="T3"/>
                    </a:cxn>
                    <a:cxn ang="0">
                      <a:pos x="T4" y="T5"/>
                    </a:cxn>
                    <a:cxn ang="0">
                      <a:pos x="T6" y="T7"/>
                    </a:cxn>
                    <a:cxn ang="0">
                      <a:pos x="T8" y="T9"/>
                    </a:cxn>
                  </a:cxnLst>
                  <a:rect l="0" t="0" r="r" b="b"/>
                  <a:pathLst>
                    <a:path w="53" h="90">
                      <a:moveTo>
                        <a:pt x="53" y="30"/>
                      </a:moveTo>
                      <a:lnTo>
                        <a:pt x="0" y="0"/>
                      </a:lnTo>
                      <a:lnTo>
                        <a:pt x="0" y="60"/>
                      </a:lnTo>
                      <a:lnTo>
                        <a:pt x="53" y="90"/>
                      </a:lnTo>
                      <a:lnTo>
                        <a:pt x="53" y="3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89642" rIns="89642" bIns="44821" numCol="1" anchor="t" anchorCtr="0" compatLnSpc="1">
                  <a:prstTxWarp prst="textNoShape">
                    <a:avLst/>
                  </a:prstTxWarp>
                </a:bodyPr>
                <a:lstStyle/>
                <a:p>
                  <a:pPr defTabSz="914367">
                    <a:defRPr/>
                  </a:pPr>
                  <a:endParaRPr lang="en-US" sz="1765">
                    <a:solidFill>
                      <a:srgbClr val="505050"/>
                    </a:solidFill>
                  </a:endParaRPr>
                </a:p>
              </p:txBody>
            </p:sp>
          </p:grpSp>
        </p:grpSp>
      </p:grpSp>
      <p:sp>
        <p:nvSpPr>
          <p:cNvPr id="59" name="Rectangle 58"/>
          <p:cNvSpPr/>
          <p:nvPr/>
        </p:nvSpPr>
        <p:spPr bwMode="auto">
          <a:xfrm>
            <a:off x="-9460" y="1746648"/>
            <a:ext cx="460783" cy="149786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1055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decel="100000" fill="hold" nodeType="click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additive="base">
                                        <p:cTn id="12" dur="650" fill="hold"/>
                                        <p:tgtEl>
                                          <p:spTgt spid="89"/>
                                        </p:tgtEl>
                                        <p:attrNameLst>
                                          <p:attrName>ppt_x</p:attrName>
                                        </p:attrNameLst>
                                      </p:cBhvr>
                                      <p:tavLst>
                                        <p:tav tm="0">
                                          <p:val>
                                            <p:strVal val="0-#ppt_w/2"/>
                                          </p:val>
                                        </p:tav>
                                        <p:tav tm="100000">
                                          <p:val>
                                            <p:strVal val="#ppt_x"/>
                                          </p:val>
                                        </p:tav>
                                      </p:tavLst>
                                    </p:anim>
                                    <p:anim calcmode="lin" valueType="num">
                                      <p:cBhvr additive="base">
                                        <p:cTn id="13" dur="65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decel="10000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 calcmode="lin" valueType="num">
                                      <p:cBhvr additive="base">
                                        <p:cTn id="18" dur="750" fill="hold"/>
                                        <p:tgtEl>
                                          <p:spTgt spid="45"/>
                                        </p:tgtEl>
                                        <p:attrNameLst>
                                          <p:attrName>ppt_x</p:attrName>
                                        </p:attrNameLst>
                                      </p:cBhvr>
                                      <p:tavLst>
                                        <p:tav tm="0">
                                          <p:val>
                                            <p:strVal val="0-#ppt_w/2"/>
                                          </p:val>
                                        </p:tav>
                                        <p:tav tm="100000">
                                          <p:val>
                                            <p:strVal val="#ppt_x"/>
                                          </p:val>
                                        </p:tav>
                                      </p:tavLst>
                                    </p:anim>
                                    <p:anim calcmode="lin" valueType="num">
                                      <p:cBhvr additive="base">
                                        <p:cTn id="19"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850" fill="hold"/>
                                        <p:tgtEl>
                                          <p:spTgt spid="46"/>
                                        </p:tgtEl>
                                        <p:attrNameLst>
                                          <p:attrName>ppt_x</p:attrName>
                                        </p:attrNameLst>
                                      </p:cBhvr>
                                      <p:tavLst>
                                        <p:tav tm="0">
                                          <p:val>
                                            <p:strVal val="0-#ppt_w/2"/>
                                          </p:val>
                                        </p:tav>
                                        <p:tav tm="100000">
                                          <p:val>
                                            <p:strVal val="#ppt_x"/>
                                          </p:val>
                                        </p:tav>
                                      </p:tavLst>
                                    </p:anim>
                                    <p:anim calcmode="lin" valueType="num">
                                      <p:cBhvr additive="base">
                                        <p:cTn id="25" dur="8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decel="100000" fill="hold" nodeType="clickEffect">
                                  <p:stCondLst>
                                    <p:cond delay="0"/>
                                  </p:stCondLst>
                                  <p:childTnLst>
                                    <p:set>
                                      <p:cBhvr>
                                        <p:cTn id="34" dur="1" fill="hold">
                                          <p:stCondLst>
                                            <p:cond delay="0"/>
                                          </p:stCondLst>
                                        </p:cTn>
                                        <p:tgtEl>
                                          <p:spTgt spid="69"/>
                                        </p:tgtEl>
                                        <p:attrNameLst>
                                          <p:attrName>style.visibility</p:attrName>
                                        </p:attrNameLst>
                                      </p:cBhvr>
                                      <p:to>
                                        <p:strVal val="visible"/>
                                      </p:to>
                                    </p:set>
                                    <p:anim calcmode="lin" valueType="num">
                                      <p:cBhvr additive="base">
                                        <p:cTn id="35" dur="650" fill="hold"/>
                                        <p:tgtEl>
                                          <p:spTgt spid="69"/>
                                        </p:tgtEl>
                                        <p:attrNameLst>
                                          <p:attrName>ppt_x</p:attrName>
                                        </p:attrNameLst>
                                      </p:cBhvr>
                                      <p:tavLst>
                                        <p:tav tm="0">
                                          <p:val>
                                            <p:strVal val="0-#ppt_w/2"/>
                                          </p:val>
                                        </p:tav>
                                        <p:tav tm="100000">
                                          <p:val>
                                            <p:strVal val="#ppt_x"/>
                                          </p:val>
                                        </p:tav>
                                      </p:tavLst>
                                    </p:anim>
                                    <p:anim calcmode="lin" valueType="num">
                                      <p:cBhvr additive="base">
                                        <p:cTn id="36" dur="650" fill="hold"/>
                                        <p:tgtEl>
                                          <p:spTgt spid="69"/>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additive="base">
                                        <p:cTn id="41" dur="750" fill="hold"/>
                                        <p:tgtEl>
                                          <p:spTgt spid="53"/>
                                        </p:tgtEl>
                                        <p:attrNameLst>
                                          <p:attrName>ppt_x</p:attrName>
                                        </p:attrNameLst>
                                      </p:cBhvr>
                                      <p:tavLst>
                                        <p:tav tm="0">
                                          <p:val>
                                            <p:strVal val="0-#ppt_w/2"/>
                                          </p:val>
                                        </p:tav>
                                        <p:tav tm="100000">
                                          <p:val>
                                            <p:strVal val="#ppt_x"/>
                                          </p:val>
                                        </p:tav>
                                      </p:tavLst>
                                    </p:anim>
                                    <p:anim calcmode="lin" valueType="num">
                                      <p:cBhvr additive="base">
                                        <p:cTn id="42" dur="75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decel="10000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850" fill="hold"/>
                                        <p:tgtEl>
                                          <p:spTgt spid="50"/>
                                        </p:tgtEl>
                                        <p:attrNameLst>
                                          <p:attrName>ppt_x</p:attrName>
                                        </p:attrNameLst>
                                      </p:cBhvr>
                                      <p:tavLst>
                                        <p:tav tm="0">
                                          <p:val>
                                            <p:strVal val="0-#ppt_w/2"/>
                                          </p:val>
                                        </p:tav>
                                        <p:tav tm="100000">
                                          <p:val>
                                            <p:strVal val="#ppt_x"/>
                                          </p:val>
                                        </p:tav>
                                      </p:tavLst>
                                    </p:anim>
                                    <p:anim calcmode="lin" valueType="num">
                                      <p:cBhvr additive="base">
                                        <p:cTn id="48" dur="85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decel="10000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650" fill="hold"/>
                                        <p:tgtEl>
                                          <p:spTgt spid="10"/>
                                        </p:tgtEl>
                                        <p:attrNameLst>
                                          <p:attrName>ppt_x</p:attrName>
                                        </p:attrNameLst>
                                      </p:cBhvr>
                                      <p:tavLst>
                                        <p:tav tm="0">
                                          <p:val>
                                            <p:strVal val="0-#ppt_w/2"/>
                                          </p:val>
                                        </p:tav>
                                        <p:tav tm="100000">
                                          <p:val>
                                            <p:strVal val="#ppt_x"/>
                                          </p:val>
                                        </p:tav>
                                      </p:tavLst>
                                    </p:anim>
                                    <p:anim calcmode="lin" valueType="num">
                                      <p:cBhvr additive="base">
                                        <p:cTn id="54" dur="650" fill="hold"/>
                                        <p:tgtEl>
                                          <p:spTgt spid="10"/>
                                        </p:tgtEl>
                                        <p:attrNameLst>
                                          <p:attrName>ppt_y</p:attrName>
                                        </p:attrNameLst>
                                      </p:cBhvr>
                                      <p:tavLst>
                                        <p:tav tm="0">
                                          <p:val>
                                            <p:strVal val="#ppt_y"/>
                                          </p:val>
                                        </p:tav>
                                        <p:tav tm="100000">
                                          <p:val>
                                            <p:strVal val="#ppt_y"/>
                                          </p:val>
                                        </p:tav>
                                      </p:tavLst>
                                    </p:anim>
                                  </p:childTnLst>
                                </p:cTn>
                              </p:par>
                            </p:childTnLst>
                          </p:cTn>
                        </p:par>
                        <p:par>
                          <p:cTn id="55" fill="hold">
                            <p:stCondLst>
                              <p:cond delay="650"/>
                            </p:stCondLst>
                            <p:childTnLst>
                              <p:par>
                                <p:cTn id="56" presetID="10" presetClass="entr" presetSubtype="0" fill="hold" grpId="0"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54" grpId="0"/>
      <p:bldP spid="5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smtClean="0"/>
              <a:t>Demo: Linux on Azure</a:t>
            </a:r>
            <a:endParaRPr lang="en-US" dirty="0"/>
          </a:p>
        </p:txBody>
      </p:sp>
    </p:spTree>
    <p:extLst>
      <p:ext uri="{BB962C8B-B14F-4D97-AF65-F5344CB8AC3E}">
        <p14:creationId xmlns:p14="http://schemas.microsoft.com/office/powerpoint/2010/main" val="244693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normAutofit/>
          </a:bodyPr>
          <a:lstStyle/>
          <a:p>
            <a:r>
              <a:rPr lang="en-US" altLang="zh-CN" dirty="0"/>
              <a:t>Virtual Machine Availability</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Meaning of 9’s</a:t>
            </a:r>
            <a:endParaRPr lang="en-US" sz="4000" dirty="0"/>
          </a:p>
          <a:p>
            <a:pPr marL="571500" indent="-571500">
              <a:lnSpc>
                <a:spcPct val="200000"/>
              </a:lnSpc>
              <a:buClr>
                <a:srgbClr val="92D050"/>
              </a:buClr>
              <a:buFont typeface="Wingdings" panose="05000000000000000000" pitchFamily="2" charset="2"/>
              <a:buChar char="à"/>
            </a:pPr>
            <a:r>
              <a:rPr lang="en-US" sz="4000" dirty="0">
                <a:sym typeface="Wingdings" panose="05000000000000000000" pitchFamily="2" charset="2"/>
              </a:rPr>
              <a:t>F</a:t>
            </a:r>
            <a:r>
              <a:rPr lang="en-US" sz="4000" dirty="0"/>
              <a:t>ault domains, update domains and availability sets</a:t>
            </a:r>
          </a:p>
          <a:p>
            <a:pPr marL="571500" indent="-571500">
              <a:lnSpc>
                <a:spcPct val="200000"/>
              </a:lnSpc>
              <a:buClr>
                <a:srgbClr val="92D050"/>
              </a:buClr>
              <a:buFont typeface="Wingdings" panose="05000000000000000000" pitchFamily="2" charset="2"/>
              <a:buChar char="à"/>
            </a:pPr>
            <a:r>
              <a:rPr lang="en-US" altLang="zh-CN" sz="4000" dirty="0">
                <a:sym typeface="Wingdings" panose="05000000000000000000" pitchFamily="2" charset="2"/>
              </a:rPr>
              <a:t>Load balancing</a:t>
            </a:r>
            <a:endParaRPr lang="en-US" sz="4000" dirty="0">
              <a:sym typeface="Wingdings" panose="05000000000000000000" pitchFamily="2" charset="2"/>
            </a:endParaRPr>
          </a:p>
        </p:txBody>
      </p:sp>
    </p:spTree>
    <p:extLst>
      <p:ext uri="{BB962C8B-B14F-4D97-AF65-F5344CB8AC3E}">
        <p14:creationId xmlns:p14="http://schemas.microsoft.com/office/powerpoint/2010/main" val="130342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967717162"/>
              </p:ext>
            </p:extLst>
          </p:nvPr>
        </p:nvGraphicFramePr>
        <p:xfrm>
          <a:off x="598120" y="1299955"/>
          <a:ext cx="11056423" cy="4114800"/>
        </p:xfrm>
        <a:graphic>
          <a:graphicData uri="http://schemas.openxmlformats.org/drawingml/2006/table">
            <a:tbl>
              <a:tblPr firstRow="1" bandRow="1">
                <a:tableStyleId>{5C22544A-7EE6-4342-B048-85BDC9FD1C3A}</a:tableStyleId>
              </a:tblPr>
              <a:tblGrid>
                <a:gridCol w="1343696">
                  <a:extLst>
                    <a:ext uri="{9D8B030D-6E8A-4147-A177-3AD203B41FA5}">
                      <a16:colId xmlns="" xmlns:a16="http://schemas.microsoft.com/office/drawing/2014/main" val="20000"/>
                    </a:ext>
                  </a:extLst>
                </a:gridCol>
                <a:gridCol w="1500027">
                  <a:extLst>
                    <a:ext uri="{9D8B030D-6E8A-4147-A177-3AD203B41FA5}">
                      <a16:colId xmlns="" xmlns:a16="http://schemas.microsoft.com/office/drawing/2014/main" val="20001"/>
                    </a:ext>
                  </a:extLst>
                </a:gridCol>
                <a:gridCol w="1510301">
                  <a:extLst>
                    <a:ext uri="{9D8B030D-6E8A-4147-A177-3AD203B41FA5}">
                      <a16:colId xmlns="" xmlns:a16="http://schemas.microsoft.com/office/drawing/2014/main" val="20002"/>
                    </a:ext>
                  </a:extLst>
                </a:gridCol>
                <a:gridCol w="1500027">
                  <a:extLst>
                    <a:ext uri="{9D8B030D-6E8A-4147-A177-3AD203B41FA5}">
                      <a16:colId xmlns="" xmlns:a16="http://schemas.microsoft.com/office/drawing/2014/main" val="20003"/>
                    </a:ext>
                  </a:extLst>
                </a:gridCol>
                <a:gridCol w="1397285">
                  <a:extLst>
                    <a:ext uri="{9D8B030D-6E8A-4147-A177-3AD203B41FA5}">
                      <a16:colId xmlns="" xmlns:a16="http://schemas.microsoft.com/office/drawing/2014/main" val="20004"/>
                    </a:ext>
                  </a:extLst>
                </a:gridCol>
                <a:gridCol w="2225598">
                  <a:extLst>
                    <a:ext uri="{9D8B030D-6E8A-4147-A177-3AD203B41FA5}">
                      <a16:colId xmlns="" xmlns:a16="http://schemas.microsoft.com/office/drawing/2014/main" val="20005"/>
                    </a:ext>
                  </a:extLst>
                </a:gridCol>
                <a:gridCol w="1579489">
                  <a:extLst>
                    <a:ext uri="{9D8B030D-6E8A-4147-A177-3AD203B41FA5}">
                      <a16:colId xmlns=""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Unmanaged</a:t>
                      </a:r>
                    </a:p>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52,596.00</a:t>
                      </a:r>
                    </a:p>
                    <a:p>
                      <a:pPr algn="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4,383.00</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weeks per year</a:t>
                      </a:r>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5,259.60</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4 days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ROUTINE</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60827">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99.9</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Well managed</a:t>
                      </a:r>
                    </a:p>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2000" dirty="0" smtClean="0">
                          <a:solidFill>
                            <a:srgbClr val="3C454F"/>
                          </a:solidFill>
                        </a:rPr>
                        <a:t>525.96</a:t>
                      </a:r>
                    </a:p>
                    <a:p>
                      <a:pPr algn="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131.49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9 hours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ESSENTIAL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r h="432050">
                <a:tc>
                  <a:txBody>
                    <a:bodyPr/>
                    <a:lstStyle/>
                    <a:p>
                      <a:pPr algn="r"/>
                      <a:r>
                        <a:rPr lang="en-US" sz="2000" dirty="0" smtClean="0">
                          <a:solidFill>
                            <a:srgbClr val="3C454F"/>
                          </a:solidFill>
                        </a:rPr>
                        <a:t>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Fault</a:t>
                      </a:r>
                      <a:r>
                        <a:rPr lang="en-US" sz="2000" baseline="0" dirty="0" smtClean="0">
                          <a:solidFill>
                            <a:srgbClr val="3C454F"/>
                          </a:solidFill>
                        </a:rPr>
                        <a:t> tolerant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52.60</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4.38</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1 hour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4"/>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23803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1250" y="342900"/>
            <a:ext cx="11080750" cy="957263"/>
          </a:xfrm>
          <a:prstGeom prst="rect">
            <a:avLst/>
          </a:prstGeom>
        </p:spPr>
        <p:txBody>
          <a:bodyPr/>
          <a:lstStyle/>
          <a:p>
            <a:r>
              <a:rPr lang="en-US" dirty="0" smtClean="0"/>
              <a:t>Meaning of 9’s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90353100"/>
              </p:ext>
            </p:extLst>
          </p:nvPr>
        </p:nvGraphicFramePr>
        <p:xfrm>
          <a:off x="598120" y="1299955"/>
          <a:ext cx="11056423" cy="3108960"/>
        </p:xfrm>
        <a:graphic>
          <a:graphicData uri="http://schemas.openxmlformats.org/drawingml/2006/table">
            <a:tbl>
              <a:tblPr firstRow="1" bandRow="1">
                <a:tableStyleId>{5C22544A-7EE6-4342-B048-85BDC9FD1C3A}</a:tableStyleId>
              </a:tblPr>
              <a:tblGrid>
                <a:gridCol w="1343696">
                  <a:extLst>
                    <a:ext uri="{9D8B030D-6E8A-4147-A177-3AD203B41FA5}">
                      <a16:colId xmlns="" xmlns:a16="http://schemas.microsoft.com/office/drawing/2014/main" val="20000"/>
                    </a:ext>
                  </a:extLst>
                </a:gridCol>
                <a:gridCol w="1500027">
                  <a:extLst>
                    <a:ext uri="{9D8B030D-6E8A-4147-A177-3AD203B41FA5}">
                      <a16:colId xmlns="" xmlns:a16="http://schemas.microsoft.com/office/drawing/2014/main" val="20001"/>
                    </a:ext>
                  </a:extLst>
                </a:gridCol>
                <a:gridCol w="1510301">
                  <a:extLst>
                    <a:ext uri="{9D8B030D-6E8A-4147-A177-3AD203B41FA5}">
                      <a16:colId xmlns="" xmlns:a16="http://schemas.microsoft.com/office/drawing/2014/main" val="20002"/>
                    </a:ext>
                  </a:extLst>
                </a:gridCol>
                <a:gridCol w="1500027">
                  <a:extLst>
                    <a:ext uri="{9D8B030D-6E8A-4147-A177-3AD203B41FA5}">
                      <a16:colId xmlns="" xmlns:a16="http://schemas.microsoft.com/office/drawing/2014/main" val="20003"/>
                    </a:ext>
                  </a:extLst>
                </a:gridCol>
                <a:gridCol w="1397285">
                  <a:extLst>
                    <a:ext uri="{9D8B030D-6E8A-4147-A177-3AD203B41FA5}">
                      <a16:colId xmlns="" xmlns:a16="http://schemas.microsoft.com/office/drawing/2014/main" val="20004"/>
                    </a:ext>
                  </a:extLst>
                </a:gridCol>
                <a:gridCol w="2225598">
                  <a:extLst>
                    <a:ext uri="{9D8B030D-6E8A-4147-A177-3AD203B41FA5}">
                      <a16:colId xmlns="" xmlns:a16="http://schemas.microsoft.com/office/drawing/2014/main" val="20005"/>
                    </a:ext>
                  </a:extLst>
                </a:gridCol>
                <a:gridCol w="1579489">
                  <a:extLst>
                    <a:ext uri="{9D8B030D-6E8A-4147-A177-3AD203B41FA5}">
                      <a16:colId xmlns="" xmlns:a16="http://schemas.microsoft.com/office/drawing/2014/main" val="20006"/>
                    </a:ext>
                  </a:extLst>
                </a:gridCol>
              </a:tblGrid>
              <a:tr h="496275">
                <a:tc>
                  <a:txBody>
                    <a:bodyPr/>
                    <a:lstStyle/>
                    <a:p>
                      <a:r>
                        <a:rPr lang="en-US" sz="1600" dirty="0" smtClean="0">
                          <a:solidFill>
                            <a:schemeClr val="bg1"/>
                          </a:solidFill>
                        </a:rPr>
                        <a:t>Service Availability(%)</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System </a:t>
                      </a:r>
                      <a:r>
                        <a:rPr lang="en-US" altLang="zh-CN" sz="1600" dirty="0" smtClean="0">
                          <a:solidFill>
                            <a:schemeClr val="bg1"/>
                          </a:solidFill>
                        </a:rPr>
                        <a:t>Type</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altLang="zh-CN" sz="1600" dirty="0" smtClean="0">
                          <a:solidFill>
                            <a:schemeClr val="bg1"/>
                          </a:solidFill>
                        </a:rPr>
                        <a:t>Annualized</a:t>
                      </a:r>
                      <a:r>
                        <a:rPr lang="en-US" altLang="zh-CN"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Quarterly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Monthly</a:t>
                      </a:r>
                      <a:r>
                        <a:rPr lang="en-US" sz="1600" baseline="0" dirty="0" smtClean="0">
                          <a:solidFill>
                            <a:schemeClr val="bg1"/>
                          </a:solidFill>
                        </a:rPr>
                        <a:t> Down Minutes</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Practical Meaning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solidFill>
                            <a:schemeClr val="bg1"/>
                          </a:solidFill>
                        </a:rPr>
                        <a:t>FAA rating</a:t>
                      </a:r>
                      <a:endParaRPr lang="en-US" sz="1600" dirty="0">
                        <a:solidFill>
                          <a:schemeClr val="bg1"/>
                        </a:solidFill>
                      </a:endParaRPr>
                    </a:p>
                  </a:txBody>
                  <a:tcPr marL="137160" marR="137160" marT="137160" marB="13716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0"/>
                  </a:ext>
                </a:extLst>
              </a:tr>
              <a:tr h="460827">
                <a:tc>
                  <a:txBody>
                    <a:bodyPr/>
                    <a:lstStyle/>
                    <a:p>
                      <a:pPr algn="r"/>
                      <a:r>
                        <a:rPr lang="en-US" sz="2000" dirty="0" smtClean="0">
                          <a:solidFill>
                            <a:srgbClr val="3C454F"/>
                          </a:solidFill>
                        </a:rPr>
                        <a:t>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5.26</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1.31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0.44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5 minutes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460827">
                <a:tc>
                  <a:txBody>
                    <a:bodyPr/>
                    <a:lstStyle/>
                    <a:p>
                      <a:pPr algn="r"/>
                      <a:r>
                        <a:rPr lang="en-US" sz="2000" dirty="0" smtClean="0">
                          <a:solidFill>
                            <a:srgbClr val="3C454F"/>
                          </a:solidFill>
                        </a:rPr>
                        <a:t>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Very high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0.53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0.13</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0.04</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30</a:t>
                      </a:r>
                      <a:r>
                        <a:rPr lang="en-US" sz="2000" baseline="0" dirty="0" smtClean="0">
                          <a:solidFill>
                            <a:srgbClr val="3C454F"/>
                          </a:solidFill>
                        </a:rPr>
                        <a:t>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r h="460827">
                <a:tc>
                  <a:txBody>
                    <a:bodyPr/>
                    <a:lstStyle/>
                    <a:p>
                      <a:pPr algn="r"/>
                      <a:r>
                        <a:rPr lang="en-US" sz="2000" dirty="0" smtClean="0">
                          <a:solidFill>
                            <a:srgbClr val="3C454F"/>
                          </a:solidFill>
                        </a:rPr>
                        <a:t>99.99999</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Ultra availability</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0.05</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0.01</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a:r>
                        <a:rPr lang="en-US" sz="2000" dirty="0" smtClean="0">
                          <a:solidFill>
                            <a:srgbClr val="3C454F"/>
                          </a:solidFill>
                        </a:rPr>
                        <a:t>-</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Down 3 seconds per year</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000" dirty="0" smtClean="0">
                          <a:solidFill>
                            <a:srgbClr val="3C454F"/>
                          </a:solidFill>
                        </a:rPr>
                        <a:t>SAFETY CRITICAL</a:t>
                      </a:r>
                      <a:endParaRPr lang="en-US" sz="2000" dirty="0">
                        <a:solidFill>
                          <a:srgbClr val="3C454F"/>
                        </a:solidFill>
                      </a:endParaRPr>
                    </a:p>
                  </a:txBody>
                  <a:tcPr marL="45720" marR="4572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0003"/>
                  </a:ext>
                </a:extLst>
              </a:tr>
            </a:tbl>
          </a:graphicData>
        </a:graphic>
      </p:graphicFrame>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 name="TextBox 6"/>
          <p:cNvSpPr txBox="1"/>
          <p:nvPr/>
        </p:nvSpPr>
        <p:spPr>
          <a:xfrm>
            <a:off x="992214" y="5856106"/>
            <a:ext cx="10755086" cy="400110"/>
          </a:xfrm>
          <a:prstGeom prst="rect">
            <a:avLst/>
          </a:prstGeom>
          <a:noFill/>
        </p:spPr>
        <p:txBody>
          <a:bodyPr wrap="square" rtlCol="0">
            <a:spAutoFit/>
          </a:bodyPr>
          <a:lstStyle/>
          <a:p>
            <a:pPr algn="r"/>
            <a:r>
              <a:rPr lang="en-US" altLang="zh-CN" sz="1000" i="1" dirty="0" smtClean="0">
                <a:solidFill>
                  <a:schemeClr val="bg1">
                    <a:lumMod val="95000"/>
                  </a:schemeClr>
                </a:solidFill>
              </a:rPr>
              <a:t>From Generic Requirements for Operation Systems Platform Reliability, </a:t>
            </a:r>
            <a:r>
              <a:rPr lang="en-US" altLang="zh-CN" sz="1000" i="1" dirty="0" err="1" smtClean="0">
                <a:solidFill>
                  <a:schemeClr val="bg1">
                    <a:lumMod val="95000"/>
                  </a:schemeClr>
                </a:solidFill>
              </a:rPr>
              <a:t>Telcordia</a:t>
            </a:r>
            <a:r>
              <a:rPr lang="en-US" altLang="zh-CN" sz="1000" i="1" dirty="0" smtClean="0">
                <a:solidFill>
                  <a:schemeClr val="bg1">
                    <a:lumMod val="95000"/>
                  </a:schemeClr>
                </a:solidFill>
              </a:rPr>
              <a:t> Technologies System Documentation,GR-2841-CORE and </a:t>
            </a:r>
          </a:p>
          <a:p>
            <a:pPr algn="r"/>
            <a:r>
              <a:rPr lang="en-US" altLang="zh-CN" sz="1000" i="1" dirty="0" smtClean="0">
                <a:solidFill>
                  <a:schemeClr val="bg1">
                    <a:lumMod val="95000"/>
                  </a:schemeClr>
                </a:solidFill>
              </a:rPr>
              <a:t>Federation Aviation Administration Handbook: Reliability, Maintainability, and Availability (RMA) Handbook, FAA-HDBK-006A, Jan 7, 2008.</a:t>
            </a:r>
            <a:endParaRPr lang="en-US" sz="1000" i="1" dirty="0">
              <a:solidFill>
                <a:schemeClr val="bg1">
                  <a:lumMod val="95000"/>
                </a:schemeClr>
              </a:solidFill>
            </a:endParaRPr>
          </a:p>
        </p:txBody>
      </p:sp>
    </p:spTree>
    <p:extLst>
      <p:ext uri="{BB962C8B-B14F-4D97-AF65-F5344CB8AC3E}">
        <p14:creationId xmlns:p14="http://schemas.microsoft.com/office/powerpoint/2010/main" val="1724718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Service Level Agreements	</a:t>
            </a:r>
          </a:p>
        </p:txBody>
      </p:sp>
      <p:grpSp>
        <p:nvGrpSpPr>
          <p:cNvPr id="8" name="Group 7"/>
          <p:cNvGrpSpPr/>
          <p:nvPr/>
        </p:nvGrpSpPr>
        <p:grpSpPr>
          <a:xfrm>
            <a:off x="517952" y="1030455"/>
            <a:ext cx="11156097" cy="3393796"/>
            <a:chOff x="745166" y="1899135"/>
            <a:chExt cx="11156097" cy="3393796"/>
          </a:xfrm>
        </p:grpSpPr>
        <p:grpSp>
          <p:nvGrpSpPr>
            <p:cNvPr id="4" name="Group 3"/>
            <p:cNvGrpSpPr/>
            <p:nvPr/>
          </p:nvGrpSpPr>
          <p:grpSpPr bwMode="black">
            <a:xfrm>
              <a:off x="745166" y="1899135"/>
              <a:ext cx="3394886" cy="3393796"/>
              <a:chOff x="3422650" y="3467100"/>
              <a:chExt cx="533400" cy="549275"/>
            </a:xfrm>
            <a:solidFill>
              <a:schemeClr val="accent5"/>
            </a:solidFill>
          </p:grpSpPr>
          <p:sp>
            <p:nvSpPr>
              <p:cNvPr id="5" name="Freeform 82"/>
              <p:cNvSpPr>
                <a:spLocks noEditPoints="1"/>
              </p:cNvSpPr>
              <p:nvPr/>
            </p:nvSpPr>
            <p:spPr bwMode="black">
              <a:xfrm>
                <a:off x="3422650" y="3467100"/>
                <a:ext cx="533400" cy="533400"/>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sp>
            <p:nvSpPr>
              <p:cNvPr id="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121888" tIns="60944" rIns="121888" bIns="60944" numCol="1" anchor="t" anchorCtr="0" compatLnSpc="1">
                <a:prstTxWarp prst="textNoShape">
                  <a:avLst/>
                </a:prstTxWarp>
              </a:bodyPr>
              <a:lstStyle/>
              <a:p>
                <a:pPr defTabSz="1218987"/>
                <a:endParaRPr lang="en-US" sz="1600">
                  <a:solidFill>
                    <a:srgbClr val="505050"/>
                  </a:solidFill>
                </a:endParaRPr>
              </a:p>
            </p:txBody>
          </p:sp>
        </p:grpSp>
        <p:grpSp>
          <p:nvGrpSpPr>
            <p:cNvPr id="7" name="Group 6"/>
            <p:cNvGrpSpPr/>
            <p:nvPr/>
          </p:nvGrpSpPr>
          <p:grpSpPr>
            <a:xfrm>
              <a:off x="4522013" y="2068385"/>
              <a:ext cx="7379250" cy="3224546"/>
              <a:chOff x="4522013" y="2068385"/>
              <a:chExt cx="7379250" cy="3224546"/>
            </a:xfrm>
          </p:grpSpPr>
          <p:sp>
            <p:nvSpPr>
              <p:cNvPr id="12" name="Content Placeholder 2"/>
              <p:cNvSpPr txBox="1">
                <a:spLocks/>
              </p:cNvSpPr>
              <p:nvPr/>
            </p:nvSpPr>
            <p:spPr>
              <a:xfrm>
                <a:off x="4522013" y="3002944"/>
                <a:ext cx="7379248" cy="1347869"/>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3732" dirty="0">
                    <a:solidFill>
                      <a:schemeClr val="tx2">
                        <a:alpha val="99000"/>
                      </a:schemeClr>
                    </a:solidFill>
                    <a:latin typeface="+mn-lt"/>
                  </a:rPr>
                  <a:t>What’s included</a:t>
                </a:r>
              </a:p>
              <a:p>
                <a:pPr lvl="1"/>
                <a:r>
                  <a:rPr lang="en-US" sz="2000" dirty="0">
                    <a:solidFill>
                      <a:schemeClr val="tx1">
                        <a:alpha val="99000"/>
                      </a:schemeClr>
                    </a:solidFill>
                  </a:rPr>
                  <a:t>Compute Hardware failure (disk, </a:t>
                </a:r>
                <a:r>
                  <a:rPr lang="en-US" sz="2000" dirty="0" smtClean="0">
                    <a:solidFill>
                      <a:schemeClr val="tx1">
                        <a:alpha val="99000"/>
                      </a:schemeClr>
                    </a:solidFill>
                  </a:rPr>
                  <a:t>CPU, </a:t>
                </a:r>
                <a:r>
                  <a:rPr lang="en-US" sz="2000" dirty="0">
                    <a:solidFill>
                      <a:schemeClr val="tx1">
                        <a:alpha val="99000"/>
                      </a:schemeClr>
                    </a:solidFill>
                  </a:rPr>
                  <a:t>memory)</a:t>
                </a:r>
              </a:p>
              <a:p>
                <a:pPr lvl="1"/>
                <a:r>
                  <a:rPr lang="en-US" sz="2000" dirty="0">
                    <a:solidFill>
                      <a:schemeClr val="tx1">
                        <a:alpha val="99000"/>
                      </a:schemeClr>
                    </a:solidFill>
                  </a:rPr>
                  <a:t>Datacenter failures - Network failure, power failure</a:t>
                </a:r>
              </a:p>
              <a:p>
                <a:pPr lvl="1"/>
                <a:r>
                  <a:rPr lang="en-US" sz="2000" dirty="0">
                    <a:solidFill>
                      <a:schemeClr val="tx1">
                        <a:alpha val="99000"/>
                      </a:schemeClr>
                    </a:solidFill>
                  </a:rPr>
                  <a:t>Hardware upgrades, Software maintenance – Host OS Updates</a:t>
                </a:r>
              </a:p>
            </p:txBody>
          </p:sp>
          <p:sp>
            <p:nvSpPr>
              <p:cNvPr id="13" name="Content Placeholder 2"/>
              <p:cNvSpPr txBox="1">
                <a:spLocks/>
              </p:cNvSpPr>
              <p:nvPr/>
            </p:nvSpPr>
            <p:spPr>
              <a:xfrm>
                <a:off x="4522014" y="4461934"/>
                <a:ext cx="7379249"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What is not included</a:t>
                </a:r>
              </a:p>
              <a:p>
                <a:pPr lvl="1"/>
                <a:r>
                  <a:rPr lang="en-US" sz="2000" dirty="0">
                    <a:solidFill>
                      <a:schemeClr val="tx1">
                        <a:alpha val="99000"/>
                      </a:schemeClr>
                    </a:solidFill>
                  </a:rPr>
                  <a:t>VM Container crashes, Guest OS Updates</a:t>
                </a:r>
              </a:p>
            </p:txBody>
          </p:sp>
          <p:sp>
            <p:nvSpPr>
              <p:cNvPr id="14" name="Content Placeholder 2"/>
              <p:cNvSpPr txBox="1">
                <a:spLocks/>
              </p:cNvSpPr>
              <p:nvPr/>
            </p:nvSpPr>
            <p:spPr>
              <a:xfrm>
                <a:off x="4522013" y="2068385"/>
                <a:ext cx="7379248" cy="830997"/>
              </a:xfrm>
              <a:prstGeom prst="rect">
                <a:avLst/>
              </a:prstGeom>
            </p:spPr>
            <p:txBody>
              <a:bodyPr vert="horz" wrap="square" lIns="0" tIns="0" rIns="0" bIns="0" rtlCol="0">
                <a:spAutoFit/>
              </a:bodyPr>
              <a:lstStyle>
                <a:lvl1pPr marL="2382" marR="0" indent="0" algn="l" defTabSz="685835" rtl="0" eaLnBrk="1" fontAlgn="auto" latinLnBrk="0" hangingPunct="1">
                  <a:lnSpc>
                    <a:spcPct val="90000"/>
                  </a:lnSpc>
                  <a:spcBef>
                    <a:spcPts val="0"/>
                  </a:spcBef>
                  <a:spcAft>
                    <a:spcPts val="675"/>
                  </a:spcAft>
                  <a:buClrTx/>
                  <a:buSzPct val="80000"/>
                  <a:buFont typeface="Arial" pitchFamily="34" charset="0"/>
                  <a:buNone/>
                  <a:tabLst/>
                  <a:defRPr sz="3000" kern="1200" spc="-75" baseline="0">
                    <a:gradFill>
                      <a:gsLst>
                        <a:gs pos="0">
                          <a:srgbClr val="595959"/>
                        </a:gs>
                        <a:gs pos="86000">
                          <a:srgbClr val="595959"/>
                        </a:gs>
                      </a:gsLst>
                      <a:lin ang="5400000" scaled="0"/>
                    </a:gradFill>
                    <a:latin typeface="Segoe UI Light" pitchFamily="34" charset="0"/>
                    <a:ea typeface="+mn-ea"/>
                    <a:cs typeface="+mn-cs"/>
                  </a:defRPr>
                </a:lvl1pPr>
                <a:lvl2pPr marL="2382" marR="0" indent="0" algn="l" defTabSz="685835" rtl="0" eaLnBrk="1" fontAlgn="auto" latinLnBrk="0" hangingPunct="1">
                  <a:lnSpc>
                    <a:spcPct val="90000"/>
                  </a:lnSpc>
                  <a:spcBef>
                    <a:spcPts val="0"/>
                  </a:spcBef>
                  <a:spcAft>
                    <a:spcPts val="0"/>
                  </a:spcAft>
                  <a:buClrTx/>
                  <a:buSzPct val="80000"/>
                  <a:buFont typeface="Arial" pitchFamily="34" charset="0"/>
                  <a:buNone/>
                  <a:tabLst/>
                  <a:defRPr sz="1500" kern="1200" spc="-38" baseline="0">
                    <a:gradFill>
                      <a:gsLst>
                        <a:gs pos="0">
                          <a:srgbClr val="595959"/>
                        </a:gs>
                        <a:gs pos="86000">
                          <a:srgbClr val="595959"/>
                        </a:gs>
                      </a:gsLst>
                      <a:lin ang="5400000" scaled="0"/>
                    </a:gradFill>
                    <a:latin typeface="+mn-lt"/>
                    <a:ea typeface="+mn-ea"/>
                    <a:cs typeface="+mn-cs"/>
                  </a:defRPr>
                </a:lvl2pPr>
                <a:lvl3pPr marL="944175" marR="0" indent="-302422" algn="l" defTabSz="685835" rtl="0" eaLnBrk="1" fontAlgn="auto" latinLnBrk="0" hangingPunct="1">
                  <a:lnSpc>
                    <a:spcPct val="90000"/>
                  </a:lnSpc>
                  <a:spcBef>
                    <a:spcPct val="20000"/>
                  </a:spcBef>
                  <a:spcAft>
                    <a:spcPts val="0"/>
                  </a:spcAft>
                  <a:buClrTx/>
                  <a:buSzPct val="80000"/>
                  <a:buFontTx/>
                  <a:buBlip>
                    <a:blip r:embed="rId3"/>
                  </a:buBlip>
                  <a:tabLst>
                    <a:tab pos="598940" algn="l"/>
                  </a:tabLst>
                  <a:defRPr sz="18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203730" marR="0" indent="-259558" algn="l" defTabSz="685835" rtl="0" eaLnBrk="1" fontAlgn="auto" latinLnBrk="0" hangingPunct="1">
                  <a:lnSpc>
                    <a:spcPct val="90000"/>
                  </a:lnSpc>
                  <a:spcBef>
                    <a:spcPct val="20000"/>
                  </a:spcBef>
                  <a:spcAft>
                    <a:spcPts val="0"/>
                  </a:spcAft>
                  <a:buClrTx/>
                  <a:buSzPct val="80000"/>
                  <a:buFontTx/>
                  <a:buBlip>
                    <a:blip r:embed="rId3"/>
                  </a:buBlip>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456147" marR="0" indent="-252415" algn="l" defTabSz="685835" rtl="0" eaLnBrk="1" fontAlgn="auto" latinLnBrk="0" hangingPunct="1">
                  <a:lnSpc>
                    <a:spcPct val="90000"/>
                  </a:lnSpc>
                  <a:spcBef>
                    <a:spcPct val="20000"/>
                  </a:spcBef>
                  <a:spcAft>
                    <a:spcPts val="0"/>
                  </a:spcAft>
                  <a:buClrTx/>
                  <a:buSzPct val="80000"/>
                  <a:buFontTx/>
                  <a:buBlip>
                    <a:blip r:embed="rId3"/>
                  </a:buBlip>
                  <a:tabLst>
                    <a:tab pos="941871" algn="l"/>
                  </a:tabLst>
                  <a:defRPr sz="1500" kern="1200" spc="0" baseline="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0"/>
                  </a:spcAft>
                </a:pPr>
                <a:r>
                  <a:rPr lang="en-US" sz="4000" dirty="0">
                    <a:solidFill>
                      <a:schemeClr val="tx2">
                        <a:alpha val="99000"/>
                      </a:schemeClr>
                    </a:solidFill>
                    <a:latin typeface="+mn-lt"/>
                  </a:rPr>
                  <a:t>99.95% for multiple role instances</a:t>
                </a:r>
              </a:p>
              <a:p>
                <a:pPr lvl="1"/>
                <a:r>
                  <a:rPr lang="en-US" sz="2000" dirty="0">
                    <a:solidFill>
                      <a:schemeClr val="tx1">
                        <a:alpha val="99000"/>
                      </a:schemeClr>
                    </a:solidFill>
                  </a:rPr>
                  <a:t>4.38 hours of downtime per year</a:t>
                </a:r>
              </a:p>
            </p:txBody>
          </p:sp>
        </p:grpSp>
      </p:grpSp>
    </p:spTree>
    <p:extLst>
      <p:ext uri="{BB962C8B-B14F-4D97-AF65-F5344CB8AC3E}">
        <p14:creationId xmlns:p14="http://schemas.microsoft.com/office/powerpoint/2010/main" val="1322039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2"/>
            </p:custDataLst>
          </p:nvPr>
        </p:nvSpPr>
        <p:spPr bwMode="auto">
          <a:xfrm>
            <a:off x="1645282" y="2487218"/>
            <a:ext cx="5271868" cy="2747044"/>
          </a:xfrm>
          <a:prstGeom prst="rect">
            <a:avLst/>
          </a:prstGeom>
          <a:solidFill>
            <a:srgbClr val="00B050"/>
          </a:solidFill>
          <a:ln>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endParaRPr lang="en-US" sz="1700"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bwMode="auto">
          <a:xfrm>
            <a:off x="1908346" y="2810679"/>
            <a:ext cx="2088004" cy="21193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sp>
        <p:nvSpPr>
          <p:cNvPr id="31" name="Rectangle 30"/>
          <p:cNvSpPr/>
          <p:nvPr/>
        </p:nvSpPr>
        <p:spPr bwMode="auto">
          <a:xfrm>
            <a:off x="4546976" y="2843357"/>
            <a:ext cx="2082242" cy="20867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75" tIns="45688" rIns="91375" bIns="91410" anchor="b"/>
          <a:lstStyle/>
          <a:p>
            <a:pPr algn="ctr" defTabSz="685169">
              <a:defRPr/>
            </a:pPr>
            <a:r>
              <a:rPr lang="en-US" sz="2400" b="1" dirty="0">
                <a:ln>
                  <a:solidFill>
                    <a:srgbClr val="FFFFFF">
                      <a:alpha val="0"/>
                    </a:srgbClr>
                  </a:solidFill>
                </a:ln>
                <a:solidFill>
                  <a:schemeClr val="tx1"/>
                </a:solidFill>
                <a:latin typeface="Segoe UI" panose="020B0502040204020203" pitchFamily="34" charset="0"/>
                <a:cs typeface="Segoe UI" panose="020B0502040204020203" pitchFamily="34" charset="0"/>
              </a:rPr>
              <a:t>Virtual Machine</a:t>
            </a:r>
          </a:p>
        </p:txBody>
      </p:sp>
      <p:graphicFrame>
        <p:nvGraphicFramePr>
          <p:cNvPr id="21509" name="Object 9" hidden="1"/>
          <p:cNvGraphicFramePr>
            <a:graphicFrameLocks noChangeAspect="1"/>
          </p:cNvGraphicFramePr>
          <p:nvPr>
            <p:custDataLst>
              <p:tags r:id="rId3"/>
            </p:custDataLst>
          </p:nvPr>
        </p:nvGraphicFramePr>
        <p:xfrm>
          <a:off x="1524649" y="857616"/>
          <a:ext cx="120634" cy="118516"/>
        </p:xfrm>
        <a:graphic>
          <a:graphicData uri="http://schemas.openxmlformats.org/presentationml/2006/ole">
            <mc:AlternateContent xmlns:mc="http://schemas.openxmlformats.org/markup-compatibility/2006">
              <mc:Choice xmlns:v="urn:schemas-microsoft-com:vml" Requires="v">
                <p:oleObj spid="_x0000_s2114" name="think-cell Slide" r:id="rId9" imgW="360" imgH="360" progId="TCLayout.ActiveDocument.1">
                  <p:embed/>
                </p:oleObj>
              </mc:Choice>
              <mc:Fallback>
                <p:oleObj name="think-cell Slide" r:id="rId9" imgW="360" imgH="360" progId="TCLayout.ActiveDocument.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4649" y="857616"/>
                        <a:ext cx="120634" cy="11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10" name="Title 3"/>
          <p:cNvSpPr>
            <a:spLocks noGrp="1"/>
          </p:cNvSpPr>
          <p:nvPr>
            <p:ph type="title" idx="4294967295"/>
            <p:custDataLst>
              <p:tags r:id="rId4"/>
            </p:custDataLst>
          </p:nvPr>
        </p:nvSpPr>
        <p:spPr bwMode="auto">
          <a:xfrm>
            <a:off x="539750" y="165100"/>
            <a:ext cx="1165225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Segoe UI Light" panose="020B0502040204020203" pitchFamily="34" charset="0"/>
                <a:cs typeface="Segoe UI Light" panose="020B0502040204020203" pitchFamily="34" charset="0"/>
              </a:rPr>
              <a:t>Availability Sets</a:t>
            </a:r>
          </a:p>
        </p:txBody>
      </p:sp>
      <p:grpSp>
        <p:nvGrpSpPr>
          <p:cNvPr id="21511" name="Group 38"/>
          <p:cNvGrpSpPr>
            <a:grpSpLocks/>
          </p:cNvGrpSpPr>
          <p:nvPr/>
        </p:nvGrpSpPr>
        <p:grpSpPr bwMode="auto">
          <a:xfrm>
            <a:off x="2015646" y="2788276"/>
            <a:ext cx="1980919" cy="1343892"/>
            <a:chOff x="1" y="2450330"/>
            <a:chExt cx="1520439" cy="1219200"/>
          </a:xfrm>
        </p:grpSpPr>
        <p:pic>
          <p:nvPicPr>
            <p:cNvPr id="21520" name="Picture 39"/>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50330"/>
              <a:ext cx="1520439"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21" name="Freeform 6"/>
            <p:cNvSpPr>
              <a:spLocks noEditPoints="1"/>
            </p:cNvSpPr>
            <p:nvPr/>
          </p:nvSpPr>
          <p:spPr bwMode="auto">
            <a:xfrm>
              <a:off x="119095" y="2806975"/>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Primary </a:t>
              </a:r>
            </a:p>
          </p:txBody>
        </p:sp>
      </p:grpSp>
      <p:grpSp>
        <p:nvGrpSpPr>
          <p:cNvPr id="21512" name="Group 41"/>
          <p:cNvGrpSpPr>
            <a:grpSpLocks/>
          </p:cNvGrpSpPr>
          <p:nvPr/>
        </p:nvGrpSpPr>
        <p:grpSpPr bwMode="auto">
          <a:xfrm>
            <a:off x="4703431" y="2828338"/>
            <a:ext cx="1925894" cy="1303681"/>
            <a:chOff x="1" y="2442072"/>
            <a:chExt cx="1686130" cy="1199863"/>
          </a:xfrm>
        </p:grpSpPr>
        <p:pic>
          <p:nvPicPr>
            <p:cNvPr id="21518" name="Picture 4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 y="2442072"/>
              <a:ext cx="1686130" cy="119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9" name="Freeform 6"/>
            <p:cNvSpPr>
              <a:spLocks noEditPoints="1"/>
            </p:cNvSpPr>
            <p:nvPr/>
          </p:nvSpPr>
          <p:spPr bwMode="auto">
            <a:xfrm>
              <a:off x="222351" y="2808777"/>
              <a:ext cx="1288134" cy="833158"/>
            </a:xfrm>
            <a:custGeom>
              <a:avLst/>
              <a:gdLst>
                <a:gd name="T0" fmla="*/ 642734 w 966"/>
                <a:gd name="T1" fmla="*/ 833158 h 2028"/>
                <a:gd name="T2" fmla="*/ 1288134 w 966"/>
                <a:gd name="T3" fmla="*/ 766604 h 2028"/>
                <a:gd name="T4" fmla="*/ 1288134 w 966"/>
                <a:gd name="T5" fmla="*/ 66554 h 2028"/>
                <a:gd name="T6" fmla="*/ 642734 w 966"/>
                <a:gd name="T7" fmla="*/ 0 h 2028"/>
                <a:gd name="T8" fmla="*/ 0 w 966"/>
                <a:gd name="T9" fmla="*/ 66554 h 2028"/>
                <a:gd name="T10" fmla="*/ 0 w 966"/>
                <a:gd name="T11" fmla="*/ 766604 h 2028"/>
                <a:gd name="T12" fmla="*/ 642734 w 966"/>
                <a:gd name="T13" fmla="*/ 833158 h 2028"/>
                <a:gd name="T14" fmla="*/ 642734 w 966"/>
                <a:gd name="T15" fmla="*/ 19720 h 2028"/>
                <a:gd name="T16" fmla="*/ 1186790 w 966"/>
                <a:gd name="T17" fmla="*/ 65322 h 2028"/>
                <a:gd name="T18" fmla="*/ 642734 w 966"/>
                <a:gd name="T19" fmla="*/ 110923 h 2028"/>
                <a:gd name="T20" fmla="*/ 101344 w 966"/>
                <a:gd name="T21" fmla="*/ 65322 h 2028"/>
                <a:gd name="T22" fmla="*/ 642734 w 966"/>
                <a:gd name="T23" fmla="*/ 19720 h 20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66"/>
                <a:gd name="T37" fmla="*/ 0 h 2028"/>
                <a:gd name="T38" fmla="*/ 966 w 966"/>
                <a:gd name="T39" fmla="*/ 2028 h 20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66" h="2028">
                  <a:moveTo>
                    <a:pt x="482" y="2028"/>
                  </a:moveTo>
                  <a:cubicBezTo>
                    <a:pt x="663" y="2028"/>
                    <a:pt x="966" y="1993"/>
                    <a:pt x="966" y="1866"/>
                  </a:cubicBezTo>
                  <a:cubicBezTo>
                    <a:pt x="966" y="1076"/>
                    <a:pt x="966" y="162"/>
                    <a:pt x="966" y="162"/>
                  </a:cubicBezTo>
                  <a:cubicBezTo>
                    <a:pt x="966" y="34"/>
                    <a:pt x="663" y="0"/>
                    <a:pt x="482" y="0"/>
                  </a:cubicBezTo>
                  <a:cubicBezTo>
                    <a:pt x="303" y="0"/>
                    <a:pt x="0" y="34"/>
                    <a:pt x="0" y="162"/>
                  </a:cubicBezTo>
                  <a:cubicBezTo>
                    <a:pt x="0" y="952"/>
                    <a:pt x="0" y="1866"/>
                    <a:pt x="0" y="1866"/>
                  </a:cubicBezTo>
                  <a:cubicBezTo>
                    <a:pt x="0" y="1993"/>
                    <a:pt x="303" y="2028"/>
                    <a:pt x="482" y="2028"/>
                  </a:cubicBezTo>
                  <a:close/>
                  <a:moveTo>
                    <a:pt x="482" y="48"/>
                  </a:moveTo>
                  <a:cubicBezTo>
                    <a:pt x="708" y="48"/>
                    <a:pt x="890" y="97"/>
                    <a:pt x="890" y="159"/>
                  </a:cubicBezTo>
                  <a:cubicBezTo>
                    <a:pt x="890" y="220"/>
                    <a:pt x="708" y="270"/>
                    <a:pt x="482" y="270"/>
                  </a:cubicBezTo>
                  <a:cubicBezTo>
                    <a:pt x="258" y="270"/>
                    <a:pt x="76" y="220"/>
                    <a:pt x="76" y="159"/>
                  </a:cubicBezTo>
                  <a:cubicBezTo>
                    <a:pt x="76" y="97"/>
                    <a:pt x="258" y="48"/>
                    <a:pt x="482" y="48"/>
                  </a:cubicBez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4" tIns="45706" rIns="91414" bIns="45706" anchor="ctr"/>
            <a:lstStyle>
              <a:lvl1pPr>
                <a:defRPr>
                  <a:solidFill>
                    <a:schemeClr val="tx1"/>
                  </a:solidFill>
                  <a:latin typeface="Century Gothic" panose="020B0502020202020204" pitchFamily="34" charset="0"/>
                  <a:ea typeface="MS PGothic" panose="020B0600070205080204" pitchFamily="34" charset="-128"/>
                </a:defRPr>
              </a:lvl1pPr>
              <a:lvl2pPr marL="742950" indent="-285750">
                <a:defRPr>
                  <a:solidFill>
                    <a:schemeClr val="tx1"/>
                  </a:solidFill>
                  <a:latin typeface="Century Gothic" panose="020B0502020202020204" pitchFamily="34" charset="0"/>
                  <a:ea typeface="MS PGothic" panose="020B0600070205080204" pitchFamily="34" charset="-128"/>
                </a:defRPr>
              </a:lvl2pPr>
              <a:lvl3pPr marL="1143000" indent="-228600">
                <a:defRPr>
                  <a:solidFill>
                    <a:schemeClr val="tx1"/>
                  </a:solidFill>
                  <a:latin typeface="Century Gothic" panose="020B0502020202020204" pitchFamily="34" charset="0"/>
                  <a:ea typeface="MS PGothic" panose="020B0600070205080204" pitchFamily="34" charset="-128"/>
                </a:defRPr>
              </a:lvl3pPr>
              <a:lvl4pPr marL="1600200" indent="-228600">
                <a:defRPr>
                  <a:solidFill>
                    <a:schemeClr val="tx1"/>
                  </a:solidFill>
                  <a:latin typeface="Century Gothic" panose="020B0502020202020204" pitchFamily="34" charset="0"/>
                  <a:ea typeface="MS PGothic" panose="020B0600070205080204" pitchFamily="34" charset="-128"/>
                </a:defRPr>
              </a:lvl4pPr>
              <a:lvl5pPr marL="2057400" indent="-228600">
                <a:defRPr>
                  <a:solidFill>
                    <a:schemeClr val="tx1"/>
                  </a:solidFill>
                  <a:latin typeface="Century Gothic" panose="020B0502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ea typeface="MS PGothic" panose="020B0600070205080204" pitchFamily="34" charset="-128"/>
                </a:defRPr>
              </a:lvl9pPr>
            </a:lstStyle>
            <a:p>
              <a:pPr algn="ctr">
                <a:lnSpc>
                  <a:spcPct val="90000"/>
                </a:lnSpc>
              </a:pPr>
              <a:r>
                <a:rPr lang="en-US" altLang="en-US" sz="1866" dirty="0">
                  <a:latin typeface="Segoe UI" panose="020B0502040204020203" pitchFamily="34" charset="0"/>
                  <a:cs typeface="Segoe UI" panose="020B0502040204020203" pitchFamily="34" charset="0"/>
                </a:rPr>
                <a:t>SQL Server</a:t>
              </a:r>
            </a:p>
            <a:p>
              <a:pPr algn="ctr">
                <a:lnSpc>
                  <a:spcPct val="90000"/>
                </a:lnSpc>
              </a:pPr>
              <a:r>
                <a:rPr lang="en-US" altLang="en-US" sz="1866" dirty="0">
                  <a:latin typeface="Segoe UI" panose="020B0502040204020203" pitchFamily="34" charset="0"/>
                  <a:cs typeface="Segoe UI" panose="020B0502040204020203" pitchFamily="34" charset="0"/>
                </a:rPr>
                <a:t>Secondary </a:t>
              </a:r>
            </a:p>
          </p:txBody>
        </p:sp>
      </p:grpSp>
      <p:sp>
        <p:nvSpPr>
          <p:cNvPr id="45" name="Rectangle 44"/>
          <p:cNvSpPr/>
          <p:nvPr>
            <p:custDataLst>
              <p:tags r:id="rId5"/>
            </p:custDataLst>
          </p:nvPr>
        </p:nvSpPr>
        <p:spPr bwMode="auto">
          <a:xfrm>
            <a:off x="2229662" y="1736557"/>
            <a:ext cx="3895317" cy="463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920" dirty="0">
                <a:solidFill>
                  <a:schemeClr val="bg1"/>
                </a:solidFill>
                <a:latin typeface="Segoe UI Light" panose="020B0502040204020203" pitchFamily="34" charset="0"/>
                <a:cs typeface="Segoe UI Light" panose="020B0502040204020203" pitchFamily="34" charset="0"/>
              </a:rPr>
              <a:t>Availability set</a:t>
            </a:r>
          </a:p>
        </p:txBody>
      </p:sp>
      <p:sp>
        <p:nvSpPr>
          <p:cNvPr id="16" name="Rectangle 15"/>
          <p:cNvSpPr/>
          <p:nvPr>
            <p:custDataLst>
              <p:tags r:id="rId6"/>
            </p:custDataLst>
          </p:nvPr>
        </p:nvSpPr>
        <p:spPr bwMode="auto">
          <a:xfrm>
            <a:off x="1554279" y="6268632"/>
            <a:ext cx="5453877" cy="463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35" tIns="34267" rIns="68535" bIns="34267" anchor="ctr"/>
          <a:lstStyle/>
          <a:p>
            <a:pPr algn="ctr" defTabSz="685169">
              <a:defRPr/>
            </a:pPr>
            <a:r>
              <a:rPr lang="en-US" sz="3137" dirty="0">
                <a:solidFill>
                  <a:schemeClr val="bg1"/>
                </a:solidFill>
                <a:latin typeface="Segoe UI" panose="020B0502040204020203" pitchFamily="34" charset="0"/>
                <a:cs typeface="Segoe UI" panose="020B0502040204020203" pitchFamily="34" charset="0"/>
              </a:rPr>
              <a:t>SLA</a:t>
            </a:r>
            <a:r>
              <a:rPr lang="en-US" sz="3137" b="1" dirty="0">
                <a:solidFill>
                  <a:schemeClr val="bg1"/>
                </a:solidFill>
                <a:latin typeface="Segoe UI" panose="020B0502040204020203" pitchFamily="34" charset="0"/>
                <a:cs typeface="Segoe UI" panose="020B0502040204020203" pitchFamily="34" charset="0"/>
              </a:rPr>
              <a:t> </a:t>
            </a:r>
            <a:r>
              <a:rPr lang="en-US" sz="3137" dirty="0">
                <a:solidFill>
                  <a:schemeClr val="bg1"/>
                </a:solidFill>
                <a:latin typeface="Segoe UI" panose="020B0502040204020203" pitchFamily="34" charset="0"/>
                <a:cs typeface="Segoe UI" panose="020B0502040204020203" pitchFamily="34" charset="0"/>
              </a:rPr>
              <a:t>99.95</a:t>
            </a:r>
          </a:p>
        </p:txBody>
      </p:sp>
      <p:sp>
        <p:nvSpPr>
          <p:cNvPr id="17" name="Left Brace 16"/>
          <p:cNvSpPr/>
          <p:nvPr/>
        </p:nvSpPr>
        <p:spPr>
          <a:xfrm rot="16200000">
            <a:off x="3989158" y="2952201"/>
            <a:ext cx="554488" cy="5483506"/>
          </a:xfrm>
          <a:prstGeom prst="leftBrace">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b="1" dirty="0">
              <a:ln>
                <a:solidFill>
                  <a:sysClr val="windowText" lastClr="000000"/>
                </a:solidFill>
              </a:ln>
              <a:latin typeface="Segoe UI" panose="020B0502040204020203" pitchFamily="34" charset="0"/>
              <a:cs typeface="Segoe UI" panose="020B0502040204020203" pitchFamily="34" charset="0"/>
            </a:endParaRPr>
          </a:p>
        </p:txBody>
      </p:sp>
      <p:sp>
        <p:nvSpPr>
          <p:cNvPr id="18" name="Content Placeholder 2"/>
          <p:cNvSpPr txBox="1">
            <a:spLocks/>
          </p:cNvSpPr>
          <p:nvPr/>
        </p:nvSpPr>
        <p:spPr>
          <a:xfrm>
            <a:off x="7646887" y="2408911"/>
            <a:ext cx="4789337" cy="1713754"/>
          </a:xfrm>
          <a:prstGeom prst="rect">
            <a:avLst/>
          </a:prstGeom>
          <a:noFill/>
        </p:spPr>
        <p:txBody>
          <a:bodyPr lIns="143388" tIns="89617" rIns="143388" bIns="89617">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SLA High Availability </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Hardware and Software</a:t>
            </a:r>
          </a:p>
          <a:p>
            <a:pPr marL="0" indent="0">
              <a:lnSpc>
                <a:spcPct val="100000"/>
              </a:lnSpc>
              <a:spcBef>
                <a:spcPts val="1175"/>
              </a:spcBef>
              <a:buClr>
                <a:schemeClr val="bg1"/>
              </a:buClr>
              <a:buNone/>
              <a:defRPr/>
            </a:pPr>
            <a:r>
              <a:rPr lang="en-US" sz="2666" dirty="0">
                <a:solidFill>
                  <a:schemeClr val="bg1"/>
                </a:solidFill>
                <a:latin typeface="+mn-lt"/>
                <a:cs typeface="Segoe UI" panose="020B0502040204020203" pitchFamily="34" charset="0"/>
              </a:rPr>
              <a:t>Windows and Linux</a:t>
            </a:r>
          </a:p>
        </p:txBody>
      </p:sp>
      <p:cxnSp>
        <p:nvCxnSpPr>
          <p:cNvPr id="20" name="Straight Connector 19"/>
          <p:cNvCxnSpPr/>
          <p:nvPr/>
        </p:nvCxnSpPr>
        <p:spPr>
          <a:xfrm>
            <a:off x="7678632" y="2199392"/>
            <a:ext cx="451250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72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nodeType="afterGroup">
                            <p:stCondLst>
                              <p:cond delay="75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4184"/>
            <a:ext cx="12192000" cy="917575"/>
          </a:xfrm>
          <a:prstGeom prst="rect">
            <a:avLst/>
          </a:prstGeom>
        </p:spPr>
        <p:txBody>
          <a:bodyPr/>
          <a:lstStyle/>
          <a:p>
            <a:r>
              <a:rPr lang="en-US" dirty="0" smtClean="0"/>
              <a:t>Hardware + Software +Automation + Apps</a:t>
            </a:r>
            <a:endParaRPr lang="en-US" dirty="0"/>
          </a:p>
        </p:txBody>
      </p:sp>
      <p:pic>
        <p:nvPicPr>
          <p:cNvPr id="5" name="Imagen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8249" y="1548971"/>
            <a:ext cx="7820129" cy="4398823"/>
          </a:xfrm>
          <a:prstGeom prst="rect">
            <a:avLst/>
          </a:prstGeom>
        </p:spPr>
      </p:pic>
    </p:spTree>
    <p:extLst>
      <p:ext uri="{BB962C8B-B14F-4D97-AF65-F5344CB8AC3E}">
        <p14:creationId xmlns:p14="http://schemas.microsoft.com/office/powerpoint/2010/main" val="95579825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idx="4294967295"/>
          </p:nvPr>
        </p:nvSpPr>
        <p:spPr bwMode="auto">
          <a:xfrm>
            <a:off x="539750" y="195263"/>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pic>
        <p:nvPicPr>
          <p:cNvPr id="2355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94158"/>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bwMode="auto">
          <a:xfrm>
            <a:off x="6386946" y="1941780"/>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cxnSp>
        <p:nvCxnSpPr>
          <p:cNvPr id="7" name="Straight Arrow Connector 6"/>
          <p:cNvCxnSpPr>
            <a:endCxn id="5" idx="1"/>
          </p:cNvCxnSpPr>
          <p:nvPr/>
        </p:nvCxnSpPr>
        <p:spPr>
          <a:xfrm>
            <a:off x="4146828" y="1549706"/>
            <a:ext cx="2239116" cy="72803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a:endCxn id="5" idx="1"/>
          </p:cNvCxnSpPr>
          <p:nvPr/>
        </p:nvCxnSpPr>
        <p:spPr>
          <a:xfrm>
            <a:off x="4146828" y="2277736"/>
            <a:ext cx="2239116" cy="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endCxn id="5" idx="1"/>
          </p:cNvCxnSpPr>
          <p:nvPr/>
        </p:nvCxnSpPr>
        <p:spPr>
          <a:xfrm flipV="1">
            <a:off x="3977519" y="2277737"/>
            <a:ext cx="2408425" cy="3360790"/>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endCxn id="5" idx="1"/>
          </p:cNvCxnSpPr>
          <p:nvPr/>
        </p:nvCxnSpPr>
        <p:spPr>
          <a:xfrm flipV="1">
            <a:off x="4146828" y="2277737"/>
            <a:ext cx="2239116" cy="579884"/>
          </a:xfrm>
          <a:prstGeom prst="straightConnector1">
            <a:avLst/>
          </a:prstGeom>
          <a:ln w="76200">
            <a:solidFill>
              <a:schemeClr val="accent4"/>
            </a:solidFill>
            <a:headEnd type="none"/>
            <a:tailEnd type="triangle"/>
          </a:ln>
        </p:spPr>
        <p:style>
          <a:lnRef idx="3">
            <a:schemeClr val="dk1"/>
          </a:lnRef>
          <a:fillRef idx="0">
            <a:schemeClr val="dk1"/>
          </a:fillRef>
          <a:effectRef idx="2">
            <a:schemeClr val="dk1"/>
          </a:effectRef>
          <a:fontRef idx="minor">
            <a:schemeClr val="tx1"/>
          </a:fontRef>
        </p:style>
      </p:cxnSp>
      <p:sp>
        <p:nvSpPr>
          <p:cNvPr id="21" name="Rectangle 20"/>
          <p:cNvSpPr/>
          <p:nvPr/>
        </p:nvSpPr>
        <p:spPr bwMode="auto">
          <a:xfrm>
            <a:off x="6386946" y="2868279"/>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cxnSp>
        <p:nvCxnSpPr>
          <p:cNvPr id="22" name="Straight Arrow Connector 21"/>
          <p:cNvCxnSpPr>
            <a:endCxn id="21" idx="1"/>
          </p:cNvCxnSpPr>
          <p:nvPr/>
        </p:nvCxnSpPr>
        <p:spPr>
          <a:xfrm flipV="1">
            <a:off x="3977519" y="3454436"/>
            <a:ext cx="2408425" cy="717448"/>
          </a:xfrm>
          <a:prstGeom prst="straightConnector1">
            <a:avLst/>
          </a:prstGeom>
          <a:ln w="158750">
            <a:solidFill>
              <a:schemeClr val="accent1"/>
            </a:solidFill>
            <a:headEnd type="non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75638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xit" presetSubtype="8" fill="hold" nodeType="clickEffect">
                                  <p:stCondLst>
                                    <p:cond delay="0"/>
                                  </p:stCondLst>
                                  <p:childTnLst>
                                    <p:animEffect transition="out" filter="wipe(left)">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14"/>
                                        </p:tgtEl>
                                      </p:cBhvr>
                                    </p:animEffect>
                                    <p:set>
                                      <p:cBhvr>
                                        <p:cTn id="34" dur="1" fill="hold">
                                          <p:stCondLst>
                                            <p:cond delay="499"/>
                                          </p:stCondLst>
                                        </p:cTn>
                                        <p:tgtEl>
                                          <p:spTgt spid="14"/>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childTnLst>
                          </p:cTn>
                        </p:par>
                        <p:par>
                          <p:cTn id="38" fill="hold" nodeType="afterGroup">
                            <p:stCondLst>
                              <p:cond delay="5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nodeType="afterGroup">
                            <p:stCondLst>
                              <p:cond delay="1000"/>
                            </p:stCondLst>
                            <p:childTnLst>
                              <p:par>
                                <p:cTn id="43" presetID="22" presetClass="entr" presetSubtype="8" fill="hold"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xit" presetSubtype="8" fill="hold" nodeType="clickEffect">
                                  <p:stCondLst>
                                    <p:cond delay="0"/>
                                  </p:stCondLst>
                                  <p:childTnLst>
                                    <p:animEffect transition="out" filter="wipe(left)">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bwMode="auto">
          <a:xfrm>
            <a:off x="539750" y="173038"/>
            <a:ext cx="11652250" cy="90011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t>Availability Sets</a:t>
            </a:r>
          </a:p>
        </p:txBody>
      </p:sp>
      <p:sp>
        <p:nvSpPr>
          <p:cNvPr id="5" name="Rectangle 4"/>
          <p:cNvSpPr/>
          <p:nvPr/>
        </p:nvSpPr>
        <p:spPr bwMode="auto">
          <a:xfrm>
            <a:off x="6386946" y="1847957"/>
            <a:ext cx="4419455" cy="6721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Physical Machines</a:t>
            </a:r>
          </a:p>
        </p:txBody>
      </p:sp>
      <p:sp>
        <p:nvSpPr>
          <p:cNvPr id="21" name="Rectangle 20"/>
          <p:cNvSpPr/>
          <p:nvPr/>
        </p:nvSpPr>
        <p:spPr bwMode="auto">
          <a:xfrm>
            <a:off x="6386946" y="2779751"/>
            <a:ext cx="4419455" cy="1172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Power Unit</a:t>
            </a:r>
          </a:p>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itchFamily="34" charset="0"/>
                <a:cs typeface="Segoe UI" panose="020B0502040204020203" pitchFamily="34" charset="0"/>
              </a:rPr>
              <a:t>Rack Switch</a:t>
            </a:r>
          </a:p>
        </p:txBody>
      </p:sp>
      <p:pic>
        <p:nvPicPr>
          <p:cNvPr id="13" name="Picture 1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351" y="1102451"/>
            <a:ext cx="3286717" cy="476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a:grpSpLocks/>
          </p:cNvGrpSpPr>
          <p:nvPr/>
        </p:nvGrpSpPr>
        <p:grpSpPr bwMode="auto">
          <a:xfrm>
            <a:off x="1046349" y="3098184"/>
            <a:ext cx="1862403" cy="1549181"/>
            <a:chOff x="1036347" y="2371447"/>
            <a:chExt cx="2607624" cy="2247949"/>
          </a:xfrm>
        </p:grpSpPr>
        <p:sp>
          <p:nvSpPr>
            <p:cNvPr id="17" name="Hexagon 16"/>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4"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41"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8"/>
          <p:cNvGrpSpPr>
            <a:grpSpLocks/>
          </p:cNvGrpSpPr>
          <p:nvPr/>
        </p:nvGrpSpPr>
        <p:grpSpPr bwMode="auto">
          <a:xfrm>
            <a:off x="3044199" y="3098184"/>
            <a:ext cx="1862403" cy="1549181"/>
            <a:chOff x="1036347" y="2371447"/>
            <a:chExt cx="2607624" cy="2247949"/>
          </a:xfrm>
        </p:grpSpPr>
        <p:sp>
          <p:nvSpPr>
            <p:cNvPr id="20" name="Hexagon 19"/>
            <p:cNvSpPr/>
            <p:nvPr/>
          </p:nvSpPr>
          <p:spPr bwMode="auto">
            <a:xfrm rot="19780699">
              <a:off x="1036347" y="2371447"/>
              <a:ext cx="2607624" cy="2247949"/>
            </a:xfrm>
            <a:prstGeom prst="hexagon">
              <a:avLst>
                <a:gd name="adj" fmla="val 28905"/>
                <a:gd name="vf" fmla="val 11547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97" tIns="45699" rIns="91397" bIns="45699" anchor="ctr"/>
            <a:lstStyle/>
            <a:p>
              <a:pPr algn="ctr" defTabSz="913757">
                <a:defRPr/>
              </a:pPr>
              <a:endParaRPr lang="en-US" sz="2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pic>
          <p:nvPicPr>
            <p:cNvPr id="25622"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72180" y="2654038"/>
              <a:ext cx="1135955" cy="1027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Double Brace 5"/>
          <p:cNvSpPr/>
          <p:nvPr/>
        </p:nvSpPr>
        <p:spPr>
          <a:xfrm rot="5400000">
            <a:off x="1671736" y="1890797"/>
            <a:ext cx="2670855" cy="392162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400">
              <a:latin typeface="Segoe UI" panose="020B0502040204020203" pitchFamily="34" charset="0"/>
              <a:cs typeface="Segoe UI" panose="020B0502040204020203" pitchFamily="34" charset="0"/>
            </a:endParaRPr>
          </a:p>
        </p:txBody>
      </p:sp>
      <p:sp>
        <p:nvSpPr>
          <p:cNvPr id="24" name="Rectangle 23"/>
          <p:cNvSpPr/>
          <p:nvPr/>
        </p:nvSpPr>
        <p:spPr bwMode="auto">
          <a:xfrm>
            <a:off x="797518" y="5360640"/>
            <a:ext cx="4419455" cy="67212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Availability Set</a:t>
            </a:r>
          </a:p>
        </p:txBody>
      </p:sp>
      <p:sp>
        <p:nvSpPr>
          <p:cNvPr id="27" name="Rounded Rectangle 26"/>
          <p:cNvSpPr/>
          <p:nvPr/>
        </p:nvSpPr>
        <p:spPr bwMode="auto">
          <a:xfrm>
            <a:off x="6013255" y="4586829"/>
            <a:ext cx="688013" cy="17368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29" name="Rectangle 28"/>
          <p:cNvSpPr/>
          <p:nvPr/>
        </p:nvSpPr>
        <p:spPr bwMode="auto">
          <a:xfrm>
            <a:off x="136080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VM1</a:t>
            </a:r>
          </a:p>
        </p:txBody>
      </p:sp>
      <p:sp>
        <p:nvSpPr>
          <p:cNvPr id="30" name="Rectangle 29"/>
          <p:cNvSpPr/>
          <p:nvPr/>
        </p:nvSpPr>
        <p:spPr bwMode="auto">
          <a:xfrm>
            <a:off x="3421725" y="4030308"/>
            <a:ext cx="1156080" cy="379485"/>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r>
              <a:rPr lang="en-US" sz="1961"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32" name="Rounded Rectangle 31"/>
          <p:cNvSpPr/>
          <p:nvPr/>
        </p:nvSpPr>
        <p:spPr bwMode="auto">
          <a:xfrm>
            <a:off x="10787732" y="4245105"/>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
        <p:nvSpPr>
          <p:cNvPr id="45" name="Rectangle 44"/>
          <p:cNvSpPr/>
          <p:nvPr/>
        </p:nvSpPr>
        <p:spPr bwMode="auto">
          <a:xfrm>
            <a:off x="9983765" y="3534156"/>
            <a:ext cx="1667697" cy="2410541"/>
          </a:xfrm>
          <a:prstGeom prst="rect">
            <a:avLst/>
          </a:prstGeom>
          <a:solidFill>
            <a:srgbClr val="FF000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lstStyle/>
          <a:p>
            <a:pPr algn="ctr" defTabSz="913938">
              <a:lnSpc>
                <a:spcPct val="90000"/>
              </a:lnSpc>
              <a:defRPr/>
            </a:pPr>
            <a:endParaRPr lang="en-US" sz="3527"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7" name="Straight Arrow Connector 6"/>
          <p:cNvCxnSpPr>
            <a:endCxn id="27" idx="0"/>
          </p:cNvCxnSpPr>
          <p:nvPr/>
        </p:nvCxnSpPr>
        <p:spPr>
          <a:xfrm>
            <a:off x="4967978" y="3726746"/>
            <a:ext cx="1388336"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967978" y="3726744"/>
            <a:ext cx="6133230" cy="518511"/>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967978" y="3726746"/>
            <a:ext cx="3559728" cy="859244"/>
          </a:xfrm>
          <a:prstGeom prst="straightConnector1">
            <a:avLst/>
          </a:prstGeom>
          <a:ln w="57150">
            <a:solidFill>
              <a:srgbClr val="00B0F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bwMode="auto">
          <a:xfrm>
            <a:off x="8526898" y="4633627"/>
            <a:ext cx="696185" cy="164689"/>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5" tIns="143388" rIns="179235" bIns="143388" anchor="ctr"/>
          <a:lstStyle/>
          <a:p>
            <a:pPr algn="ctr" defTabSz="913938">
              <a:defRPr/>
            </a:pPr>
            <a:r>
              <a:rPr lang="en-US" sz="784"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VM2</a:t>
            </a:r>
          </a:p>
        </p:txBody>
      </p:sp>
    </p:spTree>
    <p:extLst>
      <p:ext uri="{BB962C8B-B14F-4D97-AF65-F5344CB8AC3E}">
        <p14:creationId xmlns:p14="http://schemas.microsoft.com/office/powerpoint/2010/main" val="9277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path" presetSubtype="0" accel="50000" decel="50000" fill="hold" nodeType="withEffect">
                                  <p:stCondLst>
                                    <p:cond delay="0"/>
                                  </p:stCondLst>
                                  <p:childTnLst>
                                    <p:animMotion origin="layout" path="M 3.02783E-6 -1.85202E-6 L 0.4871 0.18089 " pathEditMode="relative" rAng="0" ptsTypes="AA">
                                      <p:cBhvr>
                                        <p:cTn id="6" dur="2000" fill="hold"/>
                                        <p:tgtEl>
                                          <p:spTgt spid="13"/>
                                        </p:tgtEl>
                                        <p:attrNameLst>
                                          <p:attrName>ppt_x</p:attrName>
                                          <p:attrName>ppt_y</p:attrName>
                                        </p:attrNameLst>
                                      </p:cBhvr>
                                      <p:rCtr x="24355" y="9033"/>
                                    </p:animMotion>
                                  </p:childTnLst>
                                </p:cTn>
                              </p:par>
                              <p:par>
                                <p:cTn id="7" presetID="6" presetClass="emph" presetSubtype="0" fill="hold" nodeType="withEffect">
                                  <p:stCondLst>
                                    <p:cond delay="0"/>
                                  </p:stCondLst>
                                  <p:childTnLst>
                                    <p:animScale>
                                      <p:cBhvr>
                                        <p:cTn id="8" dur="2000" fill="hold"/>
                                        <p:tgtEl>
                                          <p:spTgt spid="13"/>
                                        </p:tgtEl>
                                      </p:cBhvr>
                                      <p:by x="50000" y="50000"/>
                                    </p:animScale>
                                  </p:childTnLst>
                                </p:cTn>
                              </p:par>
                              <p:par>
                                <p:cTn id="9" presetID="42" presetClass="path" presetSubtype="0" accel="50000" decel="50000" fill="hold" nodeType="withEffect">
                                  <p:stCondLst>
                                    <p:cond delay="500"/>
                                  </p:stCondLst>
                                  <p:childTnLst>
                                    <p:animMotion origin="layout" path="M 3.02783E-6 -1.85202E-6 L 0.66594 0.18089 " pathEditMode="relative" rAng="0" ptsTypes="AA">
                                      <p:cBhvr>
                                        <p:cTn id="10" dur="2000" fill="hold"/>
                                        <p:tgtEl>
                                          <p:spTgt spid="15"/>
                                        </p:tgtEl>
                                        <p:attrNameLst>
                                          <p:attrName>ppt_x</p:attrName>
                                          <p:attrName>ppt_y</p:attrName>
                                        </p:attrNameLst>
                                      </p:cBhvr>
                                      <p:rCtr x="33291" y="9033"/>
                                    </p:animMotion>
                                  </p:childTnLst>
                                </p:cTn>
                              </p:par>
                              <p:par>
                                <p:cTn id="11" presetID="6" presetClass="emph" presetSubtype="0" fill="hold" nodeType="withEffect">
                                  <p:stCondLst>
                                    <p:cond delay="500"/>
                                  </p:stCondLst>
                                  <p:childTnLst>
                                    <p:animScale>
                                      <p:cBhvr>
                                        <p:cTn id="12" dur="2000" fill="hold"/>
                                        <p:tgtEl>
                                          <p:spTgt spid="15"/>
                                        </p:tgtEl>
                                      </p:cBhvr>
                                      <p:by x="50000" y="50000"/>
                                    </p:animScale>
                                  </p:childTnLst>
                                </p:cTn>
                              </p:par>
                              <p:par>
                                <p:cTn id="13" presetID="42" presetClass="path" presetSubtype="0" accel="50000" decel="50000" fill="hold" nodeType="withEffect">
                                  <p:stCondLst>
                                    <p:cond delay="1000"/>
                                  </p:stCondLst>
                                  <p:childTnLst>
                                    <p:animMotion origin="layout" path="M 3.02783E-6 -1.85202E-6 L 0.30329 0.18362 " pathEditMode="relative" rAng="0" ptsTypes="AA">
                                      <p:cBhvr>
                                        <p:cTn id="14" dur="2000" fill="hold"/>
                                        <p:tgtEl>
                                          <p:spTgt spid="16"/>
                                        </p:tgtEl>
                                        <p:attrNameLst>
                                          <p:attrName>ppt_x</p:attrName>
                                          <p:attrName>ppt_y</p:attrName>
                                        </p:attrNameLst>
                                      </p:cBhvr>
                                      <p:rCtr x="15165" y="9169"/>
                                    </p:animMotion>
                                  </p:childTnLst>
                                </p:cTn>
                              </p:par>
                              <p:par>
                                <p:cTn id="15" presetID="6" presetClass="emph" presetSubtype="0" fill="hold" nodeType="withEffect">
                                  <p:stCondLst>
                                    <p:cond delay="1000"/>
                                  </p:stCondLst>
                                  <p:childTnLst>
                                    <p:animScale>
                                      <p:cBhvr>
                                        <p:cTn id="16" dur="2000" fill="hold"/>
                                        <p:tgtEl>
                                          <p:spTgt spid="16"/>
                                        </p:tgtEl>
                                      </p:cBhvr>
                                      <p:by x="50000" y="50000"/>
                                    </p:animScale>
                                  </p:childTnLst>
                                </p:cTn>
                              </p:par>
                              <p:par>
                                <p:cTn id="17" presetID="42" presetClass="path" presetSubtype="0" accel="50000" decel="50000" fill="hold" nodeType="withEffect">
                                  <p:stCondLst>
                                    <p:cond delay="500"/>
                                  </p:stCondLst>
                                  <p:childTnLst>
                                    <p:animMotion origin="layout" path="M -1.47817E-6 2.44666E-6 L -0.45724 0.43872 " pathEditMode="relative" rAng="0" ptsTypes="AA">
                                      <p:cBhvr>
                                        <p:cTn id="18" dur="2000" fill="hold"/>
                                        <p:tgtEl>
                                          <p:spTgt spid="5"/>
                                        </p:tgtEl>
                                        <p:attrNameLst>
                                          <p:attrName>ppt_x</p:attrName>
                                          <p:attrName>ppt_y</p:attrName>
                                        </p:attrNameLst>
                                      </p:cBhvr>
                                      <p:rCtr x="-22862" y="21925"/>
                                    </p:animMotion>
                                  </p:childTnLst>
                                </p:cTn>
                              </p:par>
                              <p:par>
                                <p:cTn id="19" presetID="42" presetClass="path" presetSubtype="0" accel="50000" decel="50000" fill="hold" nodeType="withEffect">
                                  <p:stCondLst>
                                    <p:cond delay="500"/>
                                  </p:stCondLst>
                                  <p:childTnLst>
                                    <p:animMotion origin="layout" path="M -1.47817E-6 3.90377E-7 L -0.45724 0.12778 " pathEditMode="relative" rAng="0" ptsTypes="AA">
                                      <p:cBhvr>
                                        <p:cTn id="20" dur="2000" fill="hold"/>
                                        <p:tgtEl>
                                          <p:spTgt spid="21"/>
                                        </p:tgtEl>
                                        <p:attrNameLst>
                                          <p:attrName>ppt_x</p:attrName>
                                          <p:attrName>ppt_y</p:attrName>
                                        </p:attrNameLst>
                                      </p:cBhvr>
                                      <p:rCtr x="-22862" y="6378"/>
                                    </p:animMotion>
                                  </p:childTnLst>
                                </p:cTn>
                              </p:par>
                              <p:par>
                                <p:cTn id="21" presetID="6" presetClass="emph" presetSubtype="0" fill="hold" nodeType="withEffect">
                                  <p:stCondLst>
                                    <p:cond delay="500"/>
                                  </p:stCondLst>
                                  <p:childTnLst>
                                    <p:animScale>
                                      <p:cBhvr>
                                        <p:cTn id="22" dur="2000" fill="hold"/>
                                        <p:tgtEl>
                                          <p:spTgt spid="5"/>
                                        </p:tgtEl>
                                      </p:cBhvr>
                                      <p:by x="50000" y="50000"/>
                                    </p:animScale>
                                  </p:childTnLst>
                                </p:cTn>
                              </p:par>
                              <p:par>
                                <p:cTn id="23" presetID="6" presetClass="emph" presetSubtype="0" fill="hold" nodeType="withEffect">
                                  <p:stCondLst>
                                    <p:cond delay="500"/>
                                  </p:stCondLst>
                                  <p:childTnLst>
                                    <p:animScale>
                                      <p:cBhvr>
                                        <p:cTn id="24" dur="2000" fill="hold"/>
                                        <p:tgtEl>
                                          <p:spTgt spid="21"/>
                                        </p:tgtEl>
                                      </p:cBhvr>
                                      <p:by x="50000" y="5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10" presetClass="exit" presetSubtype="0" fill="hold"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childTnLst>
                          </p:cTn>
                        </p:par>
                        <p:par>
                          <p:cTn id="33" fill="hold" nodeType="afterGroup">
                            <p:stCondLst>
                              <p:cond delay="500"/>
                            </p:stCondLst>
                            <p:childTnLst>
                              <p:par>
                                <p:cTn id="34" presetID="10" presetClass="entr" presetSubtype="0"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nodeType="afterGroup">
                            <p:stCondLst>
                              <p:cond delay="10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nodeType="afterGroup">
                            <p:stCondLst>
                              <p:cond delay="150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nodeType="afterGroup">
                            <p:stCondLst>
                              <p:cond delay="2000"/>
                            </p:stCondLst>
                            <p:childTnLst>
                              <p:par>
                                <p:cTn id="55" presetID="10" presetClass="entr" presetSubtype="0"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500"/>
                                        <p:tgtEl>
                                          <p:spTgt spid="7"/>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childTnLst>
                          </p:cTn>
                        </p:par>
                        <p:par>
                          <p:cTn id="72" fill="hold" nodeType="afterGroup">
                            <p:stCondLst>
                              <p:cond delay="500"/>
                            </p:stCondLst>
                            <p:childTnLst>
                              <p:par>
                                <p:cTn id="73" presetID="1" presetClass="exit" presetSubtype="0" fill="hold" nodeType="afterEffect">
                                  <p:stCondLst>
                                    <p:cond delay="0"/>
                                  </p:stCondLst>
                                  <p:childTnLst>
                                    <p:set>
                                      <p:cBhvr>
                                        <p:cTn id="74" dur="1" fill="hold">
                                          <p:stCondLst>
                                            <p:cond delay="0"/>
                                          </p:stCondLst>
                                        </p:cTn>
                                        <p:tgtEl>
                                          <p:spTgt spid="2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2"/>
                                        </p:tgtEl>
                                        <p:attrNameLst>
                                          <p:attrName>style.visibility</p:attrName>
                                        </p:attrNameLst>
                                      </p:cBhvr>
                                      <p:to>
                                        <p:strVal val="hidden"/>
                                      </p:to>
                                    </p:set>
                                  </p:childTnLst>
                                </p:cTn>
                              </p:par>
                            </p:childTnLst>
                          </p:cTn>
                        </p:par>
                        <p:par>
                          <p:cTn id="77" fill="hold" nodeType="afterGroup">
                            <p:stCondLst>
                              <p:cond delay="500"/>
                            </p:stCondLst>
                            <p:childTnLst>
                              <p:par>
                                <p:cTn id="78" presetID="10" presetClass="entr" presetSubtype="0" fill="hold"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childTnLst>
                          </p:cTn>
                        </p:par>
                        <p:par>
                          <p:cTn id="81" fill="hold" nodeType="afterGroup">
                            <p:stCondLst>
                              <p:cond delay="1000"/>
                            </p:stCondLst>
                            <p:childTnLst>
                              <p:par>
                                <p:cTn id="82" presetID="10" presetClass="entr" presetSubtype="0"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custDataLst>
              <p:tags r:id="rId1"/>
            </p:custDataLst>
          </p:nvPr>
        </p:nvSpPr>
        <p:spPr bwMode="auto">
          <a:xfrm>
            <a:off x="7237983"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12" name="Rectangle 11"/>
          <p:cNvSpPr/>
          <p:nvPr>
            <p:custDataLst>
              <p:tags r:id="rId2"/>
            </p:custDataLst>
          </p:nvPr>
        </p:nvSpPr>
        <p:spPr bwMode="auto">
          <a:xfrm>
            <a:off x="7396690"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31" name="Title 30"/>
          <p:cNvSpPr>
            <a:spLocks noGrp="1"/>
          </p:cNvSpPr>
          <p:nvPr>
            <p:ph type="title" idx="4294967295"/>
          </p:nvPr>
        </p:nvSpPr>
        <p:spPr>
          <a:xfrm>
            <a:off x="1111250" y="342900"/>
            <a:ext cx="11080750" cy="957263"/>
          </a:xfrm>
          <a:prstGeom prst="rect">
            <a:avLst/>
          </a:prstGeom>
        </p:spPr>
        <p:txBody>
          <a:bodyPr/>
          <a:lstStyle/>
          <a:p>
            <a:r>
              <a:rPr lang="en-NZ" dirty="0"/>
              <a:t>Fault and Update Domains</a:t>
            </a:r>
          </a:p>
        </p:txBody>
      </p:sp>
      <p:sp>
        <p:nvSpPr>
          <p:cNvPr id="3" name="Rectangle 2"/>
          <p:cNvSpPr/>
          <p:nvPr>
            <p:custDataLst>
              <p:tags r:id="rId3"/>
            </p:custDataLst>
          </p:nvPr>
        </p:nvSpPr>
        <p:spPr bwMode="auto">
          <a:xfrm>
            <a:off x="2252325" y="1492211"/>
            <a:ext cx="2664373" cy="477450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1218490" fontAlgn="base">
              <a:spcBef>
                <a:spcPct val="0"/>
              </a:spcBef>
              <a:spcAft>
                <a:spcPct val="0"/>
              </a:spcAft>
            </a:pPr>
            <a:r>
              <a:rPr lang="en-US" sz="2133" dirty="0">
                <a:ln>
                  <a:solidFill>
                    <a:srgbClr val="FFFFFF">
                      <a:alpha val="0"/>
                    </a:srgbClr>
                  </a:solidFill>
                </a:ln>
                <a:solidFill>
                  <a:schemeClr val="bg1">
                    <a:alpha val="99000"/>
                  </a:schemeClr>
                </a:solidFill>
              </a:rPr>
              <a:t>Fault Domain</a:t>
            </a:r>
          </a:p>
        </p:txBody>
      </p:sp>
      <p:sp>
        <p:nvSpPr>
          <p:cNvPr id="4" name="Rectangle 3"/>
          <p:cNvSpPr/>
          <p:nvPr>
            <p:custDataLst>
              <p:tags r:id="rId4"/>
            </p:custDataLst>
          </p:nvPr>
        </p:nvSpPr>
        <p:spPr bwMode="auto">
          <a:xfrm>
            <a:off x="2411032" y="1918234"/>
            <a:ext cx="2377439" cy="41607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709" rIns="91380" bIns="45691" numCol="1" spcCol="0" rtlCol="0" anchor="t" anchorCtr="0" compatLnSpc="1">
            <a:prstTxWarp prst="textNoShape">
              <a:avLst/>
            </a:prstTxWarp>
          </a:bodyPr>
          <a:lstStyle/>
          <a:p>
            <a:pPr algn="ctr" defTabSz="913566" fontAlgn="base">
              <a:spcBef>
                <a:spcPts val="1200"/>
              </a:spcBef>
              <a:spcAft>
                <a:spcPct val="0"/>
              </a:spcAft>
            </a:pPr>
            <a:r>
              <a:rPr lang="en-US" sz="2133" dirty="0">
                <a:ln>
                  <a:solidFill>
                    <a:srgbClr val="FFFFFF">
                      <a:alpha val="0"/>
                    </a:srgbClr>
                  </a:solidFill>
                </a:ln>
                <a:solidFill>
                  <a:srgbClr val="5F5F5F">
                    <a:alpha val="99000"/>
                  </a:srgbClr>
                </a:solidFill>
              </a:rPr>
              <a:t>Rack</a:t>
            </a:r>
            <a:endParaRPr lang="en-US" sz="1466" dirty="0">
              <a:ln>
                <a:solidFill>
                  <a:srgbClr val="FFFFFF">
                    <a:alpha val="0"/>
                  </a:srgbClr>
                </a:solidFill>
              </a:ln>
              <a:solidFill>
                <a:srgbClr val="5F5F5F">
                  <a:alpha val="99000"/>
                </a:srgbClr>
              </a:solidFill>
            </a:endParaRPr>
          </a:p>
        </p:txBody>
      </p:sp>
      <p:sp>
        <p:nvSpPr>
          <p:cNvPr id="5" name="Rectangle 4"/>
          <p:cNvSpPr/>
          <p:nvPr>
            <p:custDataLst>
              <p:tags r:id="rId5"/>
            </p:custDataLst>
          </p:nvPr>
        </p:nvSpPr>
        <p:spPr bwMode="auto">
          <a:xfrm>
            <a:off x="2578672" y="2399489"/>
            <a:ext cx="6997336"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alpha val="99000"/>
                  </a:schemeClr>
                </a:solidFill>
              </a:rPr>
              <a:t>Web Role</a:t>
            </a:r>
          </a:p>
        </p:txBody>
      </p:sp>
      <p:sp>
        <p:nvSpPr>
          <p:cNvPr id="6" name="Rectangle 5"/>
          <p:cNvSpPr/>
          <p:nvPr>
            <p:custDataLst>
              <p:tags r:id="rId6"/>
            </p:custDataLst>
          </p:nvPr>
        </p:nvSpPr>
        <p:spPr bwMode="auto">
          <a:xfrm>
            <a:off x="2852990" y="2850206"/>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7" name="Rectangle 6"/>
          <p:cNvSpPr/>
          <p:nvPr>
            <p:custDataLst>
              <p:tags r:id="rId7"/>
            </p:custDataLst>
          </p:nvPr>
        </p:nvSpPr>
        <p:spPr bwMode="auto">
          <a:xfrm>
            <a:off x="2852990"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8" name="Rectangle 7"/>
          <p:cNvSpPr/>
          <p:nvPr>
            <p:custDataLst>
              <p:tags r:id="rId8"/>
            </p:custDataLst>
          </p:nvPr>
        </p:nvSpPr>
        <p:spPr bwMode="auto">
          <a:xfrm>
            <a:off x="2592067" y="4255996"/>
            <a:ext cx="6997336"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algn="ctr" defTabSz="913878" fontAlgn="base">
              <a:spcBef>
                <a:spcPct val="0"/>
              </a:spcBef>
              <a:spcAft>
                <a:spcPct val="0"/>
              </a:spcAft>
            </a:pPr>
            <a:r>
              <a:rPr lang="en-US" sz="2133" dirty="0">
                <a:ln>
                  <a:solidFill>
                    <a:srgbClr val="FFFFFF">
                      <a:alpha val="0"/>
                    </a:srgbClr>
                  </a:solidFill>
                </a:ln>
                <a:solidFill>
                  <a:schemeClr val="bg1"/>
                </a:solidFill>
              </a:rPr>
              <a:t>Worker Role</a:t>
            </a:r>
          </a:p>
        </p:txBody>
      </p:sp>
      <p:sp>
        <p:nvSpPr>
          <p:cNvPr id="9" name="Rectangle 8"/>
          <p:cNvSpPr/>
          <p:nvPr>
            <p:custDataLst>
              <p:tags r:id="rId9"/>
            </p:custDataLst>
          </p:nvPr>
        </p:nvSpPr>
        <p:spPr bwMode="auto">
          <a:xfrm>
            <a:off x="2852990"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0" name="Rectangle 9"/>
          <p:cNvSpPr/>
          <p:nvPr>
            <p:custDataLst>
              <p:tags r:id="rId10"/>
            </p:custDataLst>
          </p:nvPr>
        </p:nvSpPr>
        <p:spPr bwMode="auto">
          <a:xfrm>
            <a:off x="2852990"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4" name="Rectangle 13"/>
          <p:cNvSpPr/>
          <p:nvPr>
            <p:custDataLst>
              <p:tags r:id="rId11"/>
            </p:custDataLst>
          </p:nvPr>
        </p:nvSpPr>
        <p:spPr bwMode="auto">
          <a:xfrm>
            <a:off x="7838648" y="2839495"/>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5" name="Rectangle 14"/>
          <p:cNvSpPr/>
          <p:nvPr>
            <p:custDataLst>
              <p:tags r:id="rId12"/>
            </p:custDataLst>
          </p:nvPr>
        </p:nvSpPr>
        <p:spPr bwMode="auto">
          <a:xfrm>
            <a:off x="7838648" y="3473720"/>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7" name="Rectangle 16"/>
          <p:cNvSpPr/>
          <p:nvPr>
            <p:custDataLst>
              <p:tags r:id="rId13"/>
            </p:custDataLst>
          </p:nvPr>
        </p:nvSpPr>
        <p:spPr bwMode="auto">
          <a:xfrm>
            <a:off x="7838648" y="4706713"/>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8" name="Rectangle 17"/>
          <p:cNvSpPr/>
          <p:nvPr>
            <p:custDataLst>
              <p:tags r:id="rId14"/>
            </p:custDataLst>
          </p:nvPr>
        </p:nvSpPr>
        <p:spPr bwMode="auto">
          <a:xfrm>
            <a:off x="7838648" y="5330228"/>
            <a:ext cx="1463040" cy="425936"/>
          </a:xfrm>
          <a:prstGeom prst="rect">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r>
              <a:rPr lang="en-NZ" sz="1466" b="1" dirty="0">
                <a:ln>
                  <a:solidFill>
                    <a:srgbClr val="FFFFFF">
                      <a:alpha val="0"/>
                    </a:srgbClr>
                  </a:solidFill>
                </a:ln>
                <a:solidFill>
                  <a:srgbClr val="5F5F5F">
                    <a:alpha val="99000"/>
                  </a:srgbClr>
                </a:solidFill>
              </a:rPr>
              <a:t>INSTANCE</a:t>
            </a:r>
          </a:p>
        </p:txBody>
      </p:sp>
      <p:sp>
        <p:nvSpPr>
          <p:cNvPr id="19" name="Rectangle 18"/>
          <p:cNvSpPr/>
          <p:nvPr>
            <p:custDataLst>
              <p:tags r:id="rId15"/>
            </p:custDataLst>
          </p:nvPr>
        </p:nvSpPr>
        <p:spPr bwMode="auto">
          <a:xfrm>
            <a:off x="2683133" y="2739538"/>
            <a:ext cx="1759431" cy="1248453"/>
          </a:xfrm>
          <a:prstGeom prst="rect">
            <a:avLst/>
          </a:prstGeom>
          <a:noFill/>
          <a:ln w="1905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1" name="Rectangle 20"/>
          <p:cNvSpPr/>
          <p:nvPr>
            <p:custDataLst>
              <p:tags r:id="rId16"/>
            </p:custDataLst>
          </p:nvPr>
        </p:nvSpPr>
        <p:spPr bwMode="auto">
          <a:xfrm>
            <a:off x="2683133"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4" name="Rectangle 23"/>
          <p:cNvSpPr/>
          <p:nvPr>
            <p:custDataLst>
              <p:tags r:id="rId17"/>
            </p:custDataLst>
          </p:nvPr>
        </p:nvSpPr>
        <p:spPr bwMode="auto">
          <a:xfrm>
            <a:off x="7690456" y="4622048"/>
            <a:ext cx="1759431" cy="1227904"/>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5" name="Rectangle 24"/>
          <p:cNvSpPr/>
          <p:nvPr>
            <p:custDataLst>
              <p:tags r:id="rId18"/>
            </p:custDataLst>
          </p:nvPr>
        </p:nvSpPr>
        <p:spPr bwMode="auto">
          <a:xfrm>
            <a:off x="7681623" y="2739538"/>
            <a:ext cx="1759431" cy="1248453"/>
          </a:xfrm>
          <a:prstGeom prst="rect">
            <a:avLst/>
          </a:prstGeom>
          <a:noFill/>
          <a:ln w="22225">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ctr" anchorCtr="0" compatLnSpc="1">
            <a:prstTxWarp prst="textNoShape">
              <a:avLst/>
            </a:prstTxWarp>
          </a:bodyPr>
          <a:lstStyle/>
          <a:p>
            <a:pPr algn="ctr" defTabSz="913878" fontAlgn="base">
              <a:spcBef>
                <a:spcPct val="0"/>
              </a:spcBef>
              <a:spcAft>
                <a:spcPct val="0"/>
              </a:spcAft>
            </a:pPr>
            <a:endParaRPr lang="en-US" sz="2000" dirty="0">
              <a:ln>
                <a:solidFill>
                  <a:srgbClr val="FFFFFF">
                    <a:alpha val="0"/>
                  </a:srgbClr>
                </a:solidFill>
              </a:ln>
              <a:solidFill>
                <a:srgbClr val="292929">
                  <a:alpha val="99000"/>
                </a:srgbClr>
              </a:solidFill>
            </a:endParaRPr>
          </a:p>
        </p:txBody>
      </p:sp>
      <p:sp>
        <p:nvSpPr>
          <p:cNvPr id="2" name="TextBox 1"/>
          <p:cNvSpPr txBox="1"/>
          <p:nvPr/>
        </p:nvSpPr>
        <p:spPr>
          <a:xfrm>
            <a:off x="3202758" y="2422944"/>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6" name="TextBox 25"/>
          <p:cNvSpPr txBox="1"/>
          <p:nvPr/>
        </p:nvSpPr>
        <p:spPr>
          <a:xfrm>
            <a:off x="3202758"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#1</a:t>
            </a:r>
          </a:p>
        </p:txBody>
      </p:sp>
      <p:sp>
        <p:nvSpPr>
          <p:cNvPr id="27" name="TextBox 26"/>
          <p:cNvSpPr txBox="1"/>
          <p:nvPr/>
        </p:nvSpPr>
        <p:spPr>
          <a:xfrm>
            <a:off x="8304921" y="244140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
        <p:nvSpPr>
          <p:cNvPr id="28" name="TextBox 27"/>
          <p:cNvSpPr txBox="1"/>
          <p:nvPr/>
        </p:nvSpPr>
        <p:spPr>
          <a:xfrm>
            <a:off x="8304921" y="4308993"/>
            <a:ext cx="514243" cy="246221"/>
          </a:xfrm>
          <a:prstGeom prst="rect">
            <a:avLst/>
          </a:prstGeom>
          <a:noFill/>
        </p:spPr>
        <p:txBody>
          <a:bodyPr wrap="none" lIns="0" tIns="0" rIns="0" bIns="0" rtlCol="0">
            <a:spAutoFit/>
          </a:bodyPr>
          <a:lstStyle/>
          <a:p>
            <a:pPr defTabSz="1218490"/>
            <a:r>
              <a:rPr lang="en-US" sz="1600" spc="-93" dirty="0">
                <a:gradFill>
                  <a:gsLst>
                    <a:gs pos="2917">
                      <a:srgbClr val="292929"/>
                    </a:gs>
                    <a:gs pos="30000">
                      <a:srgbClr val="292929"/>
                    </a:gs>
                  </a:gsLst>
                  <a:lin ang="5400000" scaled="0"/>
                </a:gradFill>
              </a:rPr>
              <a:t>UD #2</a:t>
            </a:r>
          </a:p>
        </p:txBody>
      </p:sp>
    </p:spTree>
    <p:extLst>
      <p:ext uri="{BB962C8B-B14F-4D97-AF65-F5344CB8AC3E}">
        <p14:creationId xmlns:p14="http://schemas.microsoft.com/office/powerpoint/2010/main" val="162603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P spid="4" grpId="0" animBg="1"/>
      <p:bldP spid="19" grpId="0" animBg="1"/>
      <p:bldP spid="21" grpId="0" animBg="1"/>
      <p:bldP spid="24" grpId="0" animBg="1"/>
      <p:bldP spid="25" grpId="0" animBg="1"/>
      <p:bldP spid="2" grpId="0"/>
      <p:bldP spid="26" grpId="0"/>
      <p:bldP spid="27" grpId="0"/>
      <p:bldP spid="2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idx="4294967295"/>
          </p:nvPr>
        </p:nvSpPr>
        <p:spPr>
          <a:xfrm>
            <a:off x="1111250" y="342900"/>
            <a:ext cx="11080750" cy="957263"/>
          </a:xfrm>
          <a:prstGeom prst="rect">
            <a:avLst/>
          </a:prstGeom>
        </p:spPr>
        <p:txBody>
          <a:bodyPr>
            <a:normAutofit fontScale="90000"/>
          </a:bodyPr>
          <a:lstStyle/>
          <a:p>
            <a:r>
              <a:rPr lang="en-NZ" dirty="0"/>
              <a:t>Virtual Machine Availability Sets</a:t>
            </a:r>
            <a:r>
              <a:rPr lang="en-NZ" dirty="0" smtClean="0"/>
              <a:t/>
            </a:r>
            <a:br>
              <a:rPr lang="en-NZ" dirty="0" smtClean="0"/>
            </a:br>
            <a:endParaRPr lang="en-NZ" sz="3999" dirty="0">
              <a:solidFill>
                <a:schemeClr val="bg1">
                  <a:alpha val="99000"/>
                </a:schemeClr>
              </a:solidFill>
            </a:endParaRPr>
          </a:p>
        </p:txBody>
      </p:sp>
      <p:sp>
        <p:nvSpPr>
          <p:cNvPr id="3" name="Rectangle 2"/>
          <p:cNvSpPr/>
          <p:nvPr>
            <p:custDataLst>
              <p:tags r:id="rId1"/>
            </p:custDataLst>
          </p:nvPr>
        </p:nvSpPr>
        <p:spPr bwMode="auto">
          <a:xfrm>
            <a:off x="2075381" y="1659348"/>
            <a:ext cx="2841318"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4" name="Rectangle 3"/>
          <p:cNvSpPr/>
          <p:nvPr>
            <p:custDataLst>
              <p:tags r:id="rId2"/>
            </p:custDataLst>
          </p:nvPr>
        </p:nvSpPr>
        <p:spPr bwMode="auto">
          <a:xfrm>
            <a:off x="2267608" y="2132470"/>
            <a:ext cx="252086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1" name="Rectangle 10"/>
          <p:cNvSpPr/>
          <p:nvPr>
            <p:custDataLst>
              <p:tags r:id="rId3"/>
            </p:custDataLst>
          </p:nvPr>
        </p:nvSpPr>
        <p:spPr bwMode="auto">
          <a:xfrm>
            <a:off x="7237982" y="1659348"/>
            <a:ext cx="2843784" cy="4977758"/>
          </a:xfrm>
          <a:prstGeom prst="rect">
            <a:avLst/>
          </a:prstGeom>
          <a:solidFill>
            <a:schemeClr val="bg1"/>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fontAlgn="base">
              <a:spcBef>
                <a:spcPct val="0"/>
              </a:spcBef>
              <a:spcAft>
                <a:spcPct val="0"/>
              </a:spcAft>
            </a:pPr>
            <a:r>
              <a:rPr lang="en-US" sz="3199" dirty="0">
                <a:ln>
                  <a:solidFill>
                    <a:schemeClr val="bg1">
                      <a:alpha val="0"/>
                    </a:schemeClr>
                  </a:solidFill>
                </a:ln>
                <a:solidFill>
                  <a:srgbClr val="595959"/>
                </a:solidFill>
                <a:latin typeface="Segoe UI Light" pitchFamily="34" charset="0"/>
              </a:rPr>
              <a:t>Fault Domain</a:t>
            </a:r>
          </a:p>
        </p:txBody>
      </p:sp>
      <p:sp>
        <p:nvSpPr>
          <p:cNvPr id="12" name="Rectangle 11"/>
          <p:cNvSpPr/>
          <p:nvPr>
            <p:custDataLst>
              <p:tags r:id="rId4"/>
            </p:custDataLst>
          </p:nvPr>
        </p:nvSpPr>
        <p:spPr bwMode="auto">
          <a:xfrm>
            <a:off x="7396689" y="2132470"/>
            <a:ext cx="2523744" cy="43505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4" tIns="45701" rIns="91364" bIns="45683" numCol="1" spcCol="0" rtlCol="0" anchor="t" anchorCtr="0" compatLnSpc="1">
            <a:prstTxWarp prst="textNoShape">
              <a:avLst/>
            </a:prstTxWarp>
          </a:bodyPr>
          <a:lstStyle/>
          <a:p>
            <a:pPr algn="ctr" defTabSz="913414" fontAlgn="base">
              <a:spcBef>
                <a:spcPts val="1200"/>
              </a:spcBef>
              <a:spcAft>
                <a:spcPct val="0"/>
              </a:spcAft>
            </a:pPr>
            <a:r>
              <a:rPr lang="en-US" sz="3199" dirty="0">
                <a:ln>
                  <a:solidFill>
                    <a:schemeClr val="bg1">
                      <a:alpha val="0"/>
                    </a:schemeClr>
                  </a:solidFill>
                </a:ln>
                <a:solidFill>
                  <a:srgbClr val="595959"/>
                </a:solidFill>
              </a:rPr>
              <a:t>Rack</a:t>
            </a:r>
            <a:endParaRPr lang="en-US" sz="1466" dirty="0">
              <a:ln>
                <a:solidFill>
                  <a:schemeClr val="bg1">
                    <a:alpha val="0"/>
                  </a:schemeClr>
                </a:solidFill>
              </a:ln>
              <a:solidFill>
                <a:srgbClr val="595959"/>
              </a:solidFill>
            </a:endParaRPr>
          </a:p>
        </p:txBody>
      </p:sp>
      <p:sp>
        <p:nvSpPr>
          <p:cNvPr id="19" name="Rectangle 18"/>
          <p:cNvSpPr/>
          <p:nvPr>
            <p:custDataLst>
              <p:tags r:id="rId5"/>
            </p:custDataLst>
          </p:nvPr>
        </p:nvSpPr>
        <p:spPr bwMode="auto">
          <a:xfrm>
            <a:off x="2333911" y="2613728"/>
            <a:ext cx="7502142" cy="1810512"/>
          </a:xfrm>
          <a:prstGeom prst="rect">
            <a:avLst/>
          </a:prstGeom>
          <a:solidFill>
            <a:schemeClr val="accent2">
              <a:lumMod val="60000"/>
              <a:lumOff val="40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21" name="Rectangle 20"/>
          <p:cNvSpPr/>
          <p:nvPr>
            <p:custDataLst>
              <p:tags r:id="rId6"/>
            </p:custDataLst>
          </p:nvPr>
        </p:nvSpPr>
        <p:spPr bwMode="auto">
          <a:xfrm>
            <a:off x="2333911" y="4500899"/>
            <a:ext cx="7502142" cy="1811645"/>
          </a:xfrm>
          <a:prstGeom prst="rect">
            <a:avLst/>
          </a:prstGeom>
          <a:solidFill>
            <a:schemeClr val="accent4">
              <a:lumMod val="75000"/>
            </a:schemeClr>
          </a:solidFill>
          <a:ln w="19050">
            <a:solidFill>
              <a:schemeClr val="accent5">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ctr" anchorCtr="0" compatLnSpc="1">
            <a:prstTxWarp prst="textNoShape">
              <a:avLst/>
            </a:prstTxWarp>
          </a:bodyPr>
          <a:lstStyle/>
          <a:p>
            <a:pPr algn="ctr" defTabSz="913726" fontAlgn="base">
              <a:spcBef>
                <a:spcPct val="0"/>
              </a:spcBef>
              <a:spcAft>
                <a:spcPct val="0"/>
              </a:spcAft>
            </a:pPr>
            <a:r>
              <a:rPr lang="en-US" sz="2000" dirty="0">
                <a:ln>
                  <a:solidFill>
                    <a:schemeClr val="bg1">
                      <a:alpha val="0"/>
                    </a:schemeClr>
                  </a:solidFill>
                </a:ln>
                <a:solidFill>
                  <a:schemeClr val="bg1"/>
                </a:solidFill>
              </a:rPr>
              <a:t>Availability Set</a:t>
            </a:r>
          </a:p>
        </p:txBody>
      </p:sp>
      <p:sp>
        <p:nvSpPr>
          <p:cNvPr id="5" name="Rectangle 4"/>
          <p:cNvSpPr/>
          <p:nvPr>
            <p:custDataLst>
              <p:tags r:id="rId7"/>
            </p:custDataLst>
          </p:nvPr>
        </p:nvSpPr>
        <p:spPr bwMode="auto">
          <a:xfrm>
            <a:off x="2578672"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8" name="Rectangle 7"/>
          <p:cNvSpPr/>
          <p:nvPr>
            <p:custDataLst>
              <p:tags r:id="rId8"/>
            </p:custDataLst>
          </p:nvPr>
        </p:nvSpPr>
        <p:spPr bwMode="auto">
          <a:xfrm>
            <a:off x="2578672"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3" name="Rectangle 12"/>
          <p:cNvSpPr/>
          <p:nvPr>
            <p:custDataLst>
              <p:tags r:id="rId9"/>
            </p:custDataLst>
          </p:nvPr>
        </p:nvSpPr>
        <p:spPr bwMode="auto">
          <a:xfrm>
            <a:off x="7564328" y="2695916"/>
            <a:ext cx="2011680" cy="16469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16" name="Rectangle 15"/>
          <p:cNvSpPr/>
          <p:nvPr>
            <p:custDataLst>
              <p:tags r:id="rId10"/>
            </p:custDataLst>
          </p:nvPr>
        </p:nvSpPr>
        <p:spPr bwMode="auto">
          <a:xfrm>
            <a:off x="7564328" y="4583246"/>
            <a:ext cx="2011680" cy="164695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6" tIns="45699" rIns="91396" bIns="45699" numCol="1" rtlCol="0" anchor="t" anchorCtr="0" compatLnSpc="1">
            <a:prstTxWarp prst="textNoShape">
              <a:avLst/>
            </a:prstTxWarp>
          </a:bodyPr>
          <a:lstStyle/>
          <a:p>
            <a:pPr algn="ctr" defTabSz="913726" fontAlgn="base">
              <a:spcBef>
                <a:spcPct val="0"/>
              </a:spcBef>
              <a:spcAft>
                <a:spcPct val="0"/>
              </a:spcAft>
            </a:pPr>
            <a:r>
              <a:rPr lang="en-US" sz="1866" dirty="0">
                <a:ln>
                  <a:solidFill>
                    <a:schemeClr val="bg1">
                      <a:alpha val="0"/>
                    </a:schemeClr>
                  </a:solidFill>
                </a:ln>
                <a:solidFill>
                  <a:schemeClr val="bg1"/>
                </a:solidFill>
              </a:rPr>
              <a:t>Virtual Machine</a:t>
            </a:r>
          </a:p>
        </p:txBody>
      </p:sp>
      <p:sp>
        <p:nvSpPr>
          <p:cNvPr id="6" name="Rectangle 5"/>
          <p:cNvSpPr/>
          <p:nvPr>
            <p:custDataLst>
              <p:tags r:id="rId11"/>
            </p:custDataLst>
          </p:nvPr>
        </p:nvSpPr>
        <p:spPr bwMode="auto">
          <a:xfrm>
            <a:off x="2852990" y="3146641"/>
            <a:ext cx="1463040" cy="10057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9" name="Rectangle 8"/>
          <p:cNvSpPr/>
          <p:nvPr>
            <p:custDataLst>
              <p:tags r:id="rId12"/>
            </p:custDataLst>
          </p:nvPr>
        </p:nvSpPr>
        <p:spPr bwMode="auto">
          <a:xfrm>
            <a:off x="2852990"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SQL1</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4" name="Rectangle 13"/>
          <p:cNvSpPr/>
          <p:nvPr>
            <p:custDataLst>
              <p:tags r:id="rId13"/>
            </p:custDataLst>
          </p:nvPr>
        </p:nvSpPr>
        <p:spPr bwMode="auto">
          <a:xfrm>
            <a:off x="7838648" y="3135921"/>
            <a:ext cx="1463040" cy="10164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IIS2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17" name="Rectangle 16"/>
          <p:cNvSpPr/>
          <p:nvPr>
            <p:custDataLst>
              <p:tags r:id="rId14"/>
            </p:custDataLst>
          </p:nvPr>
        </p:nvSpPr>
        <p:spPr bwMode="auto">
          <a:xfrm>
            <a:off x="7838648" y="5033969"/>
            <a:ext cx="1463040" cy="10584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365714" tIns="91428" rIns="91396" bIns="45699" numCol="1" rtlCol="0" anchor="ctr" anchorCtr="0" compatLnSpc="1">
            <a:prstTxWarp prst="textNoShape">
              <a:avLst/>
            </a:prstTxWarp>
          </a:bodyPr>
          <a:lstStyle/>
          <a:p>
            <a:pPr algn="ctr" defTabSz="913726" fontAlgn="base">
              <a:spcBef>
                <a:spcPct val="0"/>
              </a:spcBef>
              <a:spcAft>
                <a:spcPct val="0"/>
              </a:spcAft>
            </a:pPr>
            <a:r>
              <a:rPr lang="en-NZ" sz="2000" dirty="0">
                <a:ln>
                  <a:solidFill>
                    <a:schemeClr val="bg1">
                      <a:alpha val="0"/>
                    </a:schemeClr>
                  </a:solidFill>
                </a:ln>
                <a:solidFill>
                  <a:srgbClr val="595959"/>
                </a:solidFill>
              </a:rPr>
              <a:t>SQL2</a:t>
            </a:r>
          </a:p>
          <a:p>
            <a:pPr algn="ctr" defTabSz="913726" fontAlgn="base">
              <a:spcBef>
                <a:spcPct val="0"/>
              </a:spcBef>
              <a:spcAft>
                <a:spcPct val="0"/>
              </a:spcAft>
            </a:pPr>
            <a:endParaRPr lang="en-NZ" sz="2000" dirty="0">
              <a:ln>
                <a:solidFill>
                  <a:schemeClr val="bg1">
                    <a:alpha val="0"/>
                  </a:schemeClr>
                </a:solidFill>
              </a:ln>
              <a:solidFill>
                <a:srgbClr val="595959"/>
              </a:solidFill>
            </a:endParaRPr>
          </a:p>
        </p:txBody>
      </p:sp>
      <p:sp>
        <p:nvSpPr>
          <p:cNvPr id="20" name="Rectangle 19"/>
          <p:cNvSpPr/>
          <p:nvPr/>
        </p:nvSpPr>
        <p:spPr>
          <a:xfrm>
            <a:off x="8128130" y="3787237"/>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2" name="Rectangle 21"/>
          <p:cNvSpPr/>
          <p:nvPr/>
        </p:nvSpPr>
        <p:spPr>
          <a:xfrm>
            <a:off x="8112887" y="5628524"/>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#2</a:t>
            </a:r>
          </a:p>
        </p:txBody>
      </p:sp>
      <p:sp>
        <p:nvSpPr>
          <p:cNvPr id="2" name="TextBox 1"/>
          <p:cNvSpPr txBox="1"/>
          <p:nvPr/>
        </p:nvSpPr>
        <p:spPr>
          <a:xfrm>
            <a:off x="3202034" y="3863380"/>
            <a:ext cx="668453" cy="258404"/>
          </a:xfrm>
          <a:prstGeom prst="rect">
            <a:avLst/>
          </a:prstGeom>
          <a:noFill/>
        </p:spPr>
        <p:txBody>
          <a:bodyPr wrap="none" lIns="0" tIns="0" rIns="0" bIns="0" rtlCol="0">
            <a:spAutoFit/>
          </a:bodyPr>
          <a:lstStyle/>
          <a:p>
            <a:pPr>
              <a:lnSpc>
                <a:spcPct val="90000"/>
              </a:lnSpc>
              <a:spcBef>
                <a:spcPct val="20000"/>
              </a:spcBef>
              <a:buSzPct val="80000"/>
            </a:pPr>
            <a:r>
              <a:rPr lang="en-US" sz="1866" dirty="0">
                <a:ln>
                  <a:solidFill>
                    <a:schemeClr val="bg1">
                      <a:alpha val="0"/>
                    </a:schemeClr>
                  </a:solidFill>
                </a:ln>
                <a:solidFill>
                  <a:srgbClr val="595959"/>
                </a:solidFill>
              </a:rPr>
              <a:t>UD #1</a:t>
            </a:r>
            <a:endParaRPr lang="en-US" sz="1866" dirty="0">
              <a:gradFill>
                <a:gsLst>
                  <a:gs pos="0">
                    <a:srgbClr val="292929">
                      <a:lumMod val="90000"/>
                      <a:lumOff val="10000"/>
                    </a:srgbClr>
                  </a:gs>
                  <a:gs pos="86000">
                    <a:srgbClr val="292929">
                      <a:lumMod val="90000"/>
                      <a:lumOff val="10000"/>
                    </a:srgbClr>
                  </a:gs>
                </a:gsLst>
                <a:lin ang="5400000" scaled="0"/>
              </a:gradFill>
            </a:endParaRPr>
          </a:p>
        </p:txBody>
      </p:sp>
      <p:sp>
        <p:nvSpPr>
          <p:cNvPr id="18" name="Rectangle 17"/>
          <p:cNvSpPr/>
          <p:nvPr/>
        </p:nvSpPr>
        <p:spPr>
          <a:xfrm>
            <a:off x="3142471" y="5607630"/>
            <a:ext cx="914557" cy="410182"/>
          </a:xfrm>
          <a:prstGeom prst="rect">
            <a:avLst/>
          </a:prstGeom>
        </p:spPr>
        <p:txBody>
          <a:bodyPr wrap="none" lIns="121862" tIns="60931" rIns="121862" bIns="60931">
            <a:spAutoFit/>
          </a:bodyPr>
          <a:lstStyle/>
          <a:p>
            <a:pPr algn="ctr" defTabSz="913802" fontAlgn="base">
              <a:spcBef>
                <a:spcPct val="0"/>
              </a:spcBef>
              <a:spcAft>
                <a:spcPct val="0"/>
              </a:spcAft>
            </a:pPr>
            <a:r>
              <a:rPr lang="en-US" sz="1866" dirty="0">
                <a:ln>
                  <a:solidFill>
                    <a:schemeClr val="bg1">
                      <a:alpha val="0"/>
                    </a:schemeClr>
                  </a:solidFill>
                </a:ln>
                <a:solidFill>
                  <a:srgbClr val="595959"/>
                </a:solidFill>
              </a:rPr>
              <a:t>UD #1</a:t>
            </a:r>
          </a:p>
        </p:txBody>
      </p:sp>
      <p:sp>
        <p:nvSpPr>
          <p:cNvPr id="23" name="Freeform 62"/>
          <p:cNvSpPr>
            <a:spLocks noEditPoints="1"/>
          </p:cNvSpPr>
          <p:nvPr/>
        </p:nvSpPr>
        <p:spPr bwMode="black">
          <a:xfrm>
            <a:off x="2951345" y="3308489"/>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4" name="Freeform 62"/>
          <p:cNvSpPr>
            <a:spLocks noEditPoints="1"/>
          </p:cNvSpPr>
          <p:nvPr/>
        </p:nvSpPr>
        <p:spPr bwMode="black">
          <a:xfrm>
            <a:off x="7924016" y="3321831"/>
            <a:ext cx="395326" cy="395120"/>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solidFill>
            <a:schemeClr val="tx1"/>
          </a:solidFill>
          <a:ln>
            <a:noFill/>
          </a:ln>
        </p:spPr>
        <p:txBody>
          <a:bodyPr vert="horz" wrap="square" lIns="82295" tIns="41148" rIns="82295" bIns="41148" numCol="1" anchor="t" anchorCtr="0" compatLnSpc="1">
            <a:prstTxWarp prst="textNoShape">
              <a:avLst/>
            </a:prstTxWarp>
          </a:bodyPr>
          <a:lstStyle/>
          <a:p>
            <a:endParaRPr lang="en-US" sz="1600" dirty="0"/>
          </a:p>
        </p:txBody>
      </p:sp>
      <p:sp>
        <p:nvSpPr>
          <p:cNvPr id="25" name="Freeform 34"/>
          <p:cNvSpPr>
            <a:spLocks noEditPoints="1"/>
          </p:cNvSpPr>
          <p:nvPr/>
        </p:nvSpPr>
        <p:spPr bwMode="auto">
          <a:xfrm>
            <a:off x="2962635"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6" name="Freeform 34"/>
          <p:cNvSpPr>
            <a:spLocks noEditPoints="1"/>
          </p:cNvSpPr>
          <p:nvPr/>
        </p:nvSpPr>
        <p:spPr bwMode="auto">
          <a:xfrm>
            <a:off x="7946598" y="5222894"/>
            <a:ext cx="372746" cy="365679"/>
          </a:xfrm>
          <a:custGeom>
            <a:avLst/>
            <a:gdLst>
              <a:gd name="T0" fmla="*/ 1691 w 1811"/>
              <a:gd name="T1" fmla="*/ 192 h 1777"/>
              <a:gd name="T2" fmla="*/ 907 w 1811"/>
              <a:gd name="T3" fmla="*/ 0 h 1777"/>
              <a:gd name="T4" fmla="*/ 330 w 1811"/>
              <a:gd name="T5" fmla="*/ 83 h 1777"/>
              <a:gd name="T6" fmla="*/ 120 w 1811"/>
              <a:gd name="T7" fmla="*/ 192 h 1777"/>
              <a:gd name="T8" fmla="*/ 0 w 1811"/>
              <a:gd name="T9" fmla="*/ 419 h 1777"/>
              <a:gd name="T10" fmla="*/ 0 w 1811"/>
              <a:gd name="T11" fmla="*/ 1306 h 1777"/>
              <a:gd name="T12" fmla="*/ 108 w 1811"/>
              <a:gd name="T13" fmla="*/ 1543 h 1777"/>
              <a:gd name="T14" fmla="*/ 907 w 1811"/>
              <a:gd name="T15" fmla="*/ 1777 h 1777"/>
              <a:gd name="T16" fmla="*/ 1150 w 1811"/>
              <a:gd name="T17" fmla="*/ 1762 h 1777"/>
              <a:gd name="T18" fmla="*/ 1700 w 1811"/>
              <a:gd name="T19" fmla="*/ 1547 h 1777"/>
              <a:gd name="T20" fmla="*/ 1703 w 1811"/>
              <a:gd name="T21" fmla="*/ 1547 h 1777"/>
              <a:gd name="T22" fmla="*/ 1811 w 1811"/>
              <a:gd name="T23" fmla="*/ 1310 h 1777"/>
              <a:gd name="T24" fmla="*/ 1811 w 1811"/>
              <a:gd name="T25" fmla="*/ 832 h 1777"/>
              <a:gd name="T26" fmla="*/ 1811 w 1811"/>
              <a:gd name="T27" fmla="*/ 832 h 1777"/>
              <a:gd name="T28" fmla="*/ 1811 w 1811"/>
              <a:gd name="T29" fmla="*/ 419 h 1777"/>
              <a:gd name="T30" fmla="*/ 1691 w 1811"/>
              <a:gd name="T31" fmla="*/ 192 h 1777"/>
              <a:gd name="T32" fmla="*/ 907 w 1811"/>
              <a:gd name="T33" fmla="*/ 167 h 1777"/>
              <a:gd name="T34" fmla="*/ 1646 w 1811"/>
              <a:gd name="T35" fmla="*/ 419 h 1777"/>
              <a:gd name="T36" fmla="*/ 907 w 1811"/>
              <a:gd name="T37" fmla="*/ 672 h 1777"/>
              <a:gd name="T38" fmla="*/ 167 w 1811"/>
              <a:gd name="T39" fmla="*/ 419 h 1777"/>
              <a:gd name="T40" fmla="*/ 907 w 1811"/>
              <a:gd name="T41" fmla="*/ 167 h 1777"/>
              <a:gd name="T42" fmla="*/ 167 w 1811"/>
              <a:gd name="T43" fmla="*/ 593 h 1777"/>
              <a:gd name="T44" fmla="*/ 232 w 1811"/>
              <a:gd name="T45" fmla="*/ 638 h 1777"/>
              <a:gd name="T46" fmla="*/ 907 w 1811"/>
              <a:gd name="T47" fmla="*/ 771 h 1777"/>
              <a:gd name="T48" fmla="*/ 1455 w 1811"/>
              <a:gd name="T49" fmla="*/ 692 h 1777"/>
              <a:gd name="T50" fmla="*/ 1641 w 1811"/>
              <a:gd name="T51" fmla="*/ 598 h 1777"/>
              <a:gd name="T52" fmla="*/ 1646 w 1811"/>
              <a:gd name="T53" fmla="*/ 593 h 1777"/>
              <a:gd name="T54" fmla="*/ 1646 w 1811"/>
              <a:gd name="T55" fmla="*/ 774 h 1777"/>
              <a:gd name="T56" fmla="*/ 1646 w 1811"/>
              <a:gd name="T57" fmla="*/ 822 h 1777"/>
              <a:gd name="T58" fmla="*/ 1245 w 1811"/>
              <a:gd name="T59" fmla="*/ 932 h 1777"/>
              <a:gd name="T60" fmla="*/ 901 w 1811"/>
              <a:gd name="T61" fmla="*/ 962 h 1777"/>
              <a:gd name="T62" fmla="*/ 167 w 1811"/>
              <a:gd name="T63" fmla="*/ 722 h 1777"/>
              <a:gd name="T64" fmla="*/ 167 w 1811"/>
              <a:gd name="T65" fmla="*/ 593 h 1777"/>
              <a:gd name="T66" fmla="*/ 167 w 1811"/>
              <a:gd name="T67" fmla="*/ 1049 h 1777"/>
              <a:gd name="T68" fmla="*/ 167 w 1811"/>
              <a:gd name="T69" fmla="*/ 884 h 1777"/>
              <a:gd name="T70" fmla="*/ 232 w 1811"/>
              <a:gd name="T71" fmla="*/ 929 h 1777"/>
              <a:gd name="T72" fmla="*/ 901 w 1811"/>
              <a:gd name="T73" fmla="*/ 1058 h 1777"/>
              <a:gd name="T74" fmla="*/ 1183 w 1811"/>
              <a:gd name="T75" fmla="*/ 1040 h 1777"/>
              <a:gd name="T76" fmla="*/ 1646 w 1811"/>
              <a:gd name="T77" fmla="*/ 934 h 1777"/>
              <a:gd name="T78" fmla="*/ 1646 w 1811"/>
              <a:gd name="T79" fmla="*/ 1138 h 1777"/>
              <a:gd name="T80" fmla="*/ 1159 w 1811"/>
              <a:gd name="T81" fmla="*/ 1252 h 1777"/>
              <a:gd name="T82" fmla="*/ 901 w 1811"/>
              <a:gd name="T83" fmla="*/ 1268 h 1777"/>
              <a:gd name="T84" fmla="*/ 167 w 1811"/>
              <a:gd name="T85" fmla="*/ 1053 h 1777"/>
              <a:gd name="T86" fmla="*/ 167 w 1811"/>
              <a:gd name="T87" fmla="*/ 1049 h 1777"/>
              <a:gd name="T88" fmla="*/ 907 w 1811"/>
              <a:gd name="T89" fmla="*/ 1611 h 1777"/>
              <a:gd name="T90" fmla="*/ 167 w 1811"/>
              <a:gd name="T91" fmla="*/ 1306 h 1777"/>
              <a:gd name="T92" fmla="*/ 167 w 1811"/>
              <a:gd name="T93" fmla="*/ 1196 h 1777"/>
              <a:gd name="T94" fmla="*/ 226 w 1811"/>
              <a:gd name="T95" fmla="*/ 1233 h 1777"/>
              <a:gd name="T96" fmla="*/ 901 w 1811"/>
              <a:gd name="T97" fmla="*/ 1365 h 1777"/>
              <a:gd name="T98" fmla="*/ 1157 w 1811"/>
              <a:gd name="T99" fmla="*/ 1350 h 1777"/>
              <a:gd name="T100" fmla="*/ 1646 w 1811"/>
              <a:gd name="T101" fmla="*/ 1241 h 1777"/>
              <a:gd name="T102" fmla="*/ 1646 w 1811"/>
              <a:gd name="T103" fmla="*/ 1394 h 1777"/>
              <a:gd name="T104" fmla="*/ 1517 w 1811"/>
              <a:gd name="T105" fmla="*/ 1510 h 1777"/>
              <a:gd name="T106" fmla="*/ 1153 w 1811"/>
              <a:gd name="T107" fmla="*/ 1594 h 1777"/>
              <a:gd name="T108" fmla="*/ 907 w 1811"/>
              <a:gd name="T109" fmla="*/ 1611 h 1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1" h="1777">
                <a:moveTo>
                  <a:pt x="1691" y="192"/>
                </a:moveTo>
                <a:cubicBezTo>
                  <a:pt x="1512" y="56"/>
                  <a:pt x="1237" y="5"/>
                  <a:pt x="907" y="0"/>
                </a:cubicBezTo>
                <a:cubicBezTo>
                  <a:pt x="686" y="0"/>
                  <a:pt x="486" y="30"/>
                  <a:pt x="330" y="83"/>
                </a:cubicBezTo>
                <a:cubicBezTo>
                  <a:pt x="250" y="111"/>
                  <a:pt x="181" y="143"/>
                  <a:pt x="120" y="192"/>
                </a:cubicBezTo>
                <a:cubicBezTo>
                  <a:pt x="61" y="237"/>
                  <a:pt x="0" y="315"/>
                  <a:pt x="0" y="419"/>
                </a:cubicBezTo>
                <a:cubicBezTo>
                  <a:pt x="0" y="1306"/>
                  <a:pt x="0" y="1306"/>
                  <a:pt x="0" y="1306"/>
                </a:cubicBezTo>
                <a:cubicBezTo>
                  <a:pt x="0" y="1405"/>
                  <a:pt x="49" y="1488"/>
                  <a:pt x="108" y="1543"/>
                </a:cubicBezTo>
                <a:cubicBezTo>
                  <a:pt x="286" y="1707"/>
                  <a:pt x="571" y="1772"/>
                  <a:pt x="907" y="1777"/>
                </a:cubicBezTo>
                <a:cubicBezTo>
                  <a:pt x="989" y="1777"/>
                  <a:pt x="1074" y="1772"/>
                  <a:pt x="1150" y="1762"/>
                </a:cubicBezTo>
                <a:cubicBezTo>
                  <a:pt x="1150" y="1762"/>
                  <a:pt x="1560" y="1688"/>
                  <a:pt x="1700" y="1547"/>
                </a:cubicBezTo>
                <a:cubicBezTo>
                  <a:pt x="1703" y="1547"/>
                  <a:pt x="1703" y="1547"/>
                  <a:pt x="1703" y="1547"/>
                </a:cubicBezTo>
                <a:cubicBezTo>
                  <a:pt x="1762" y="1492"/>
                  <a:pt x="1811" y="1409"/>
                  <a:pt x="1811" y="1310"/>
                </a:cubicBezTo>
                <a:cubicBezTo>
                  <a:pt x="1811" y="1310"/>
                  <a:pt x="1811" y="1310"/>
                  <a:pt x="1811" y="832"/>
                </a:cubicBezTo>
                <a:cubicBezTo>
                  <a:pt x="1811" y="832"/>
                  <a:pt x="1811" y="832"/>
                  <a:pt x="1811" y="832"/>
                </a:cubicBezTo>
                <a:cubicBezTo>
                  <a:pt x="1811" y="419"/>
                  <a:pt x="1811" y="419"/>
                  <a:pt x="1811" y="419"/>
                </a:cubicBezTo>
                <a:cubicBezTo>
                  <a:pt x="1811" y="315"/>
                  <a:pt x="1750" y="237"/>
                  <a:pt x="1691" y="192"/>
                </a:cubicBezTo>
                <a:close/>
                <a:moveTo>
                  <a:pt x="907" y="167"/>
                </a:moveTo>
                <a:cubicBezTo>
                  <a:pt x="1313" y="167"/>
                  <a:pt x="1646" y="280"/>
                  <a:pt x="1646" y="419"/>
                </a:cubicBezTo>
                <a:cubicBezTo>
                  <a:pt x="1646" y="559"/>
                  <a:pt x="1313" y="672"/>
                  <a:pt x="907" y="672"/>
                </a:cubicBezTo>
                <a:cubicBezTo>
                  <a:pt x="498" y="672"/>
                  <a:pt x="167" y="559"/>
                  <a:pt x="167" y="419"/>
                </a:cubicBezTo>
                <a:cubicBezTo>
                  <a:pt x="167" y="280"/>
                  <a:pt x="498" y="167"/>
                  <a:pt x="907" y="167"/>
                </a:cubicBezTo>
                <a:close/>
                <a:moveTo>
                  <a:pt x="167" y="593"/>
                </a:moveTo>
                <a:cubicBezTo>
                  <a:pt x="186" y="609"/>
                  <a:pt x="208" y="625"/>
                  <a:pt x="232" y="638"/>
                </a:cubicBezTo>
                <a:cubicBezTo>
                  <a:pt x="385" y="722"/>
                  <a:pt x="626" y="769"/>
                  <a:pt x="907" y="771"/>
                </a:cubicBezTo>
                <a:cubicBezTo>
                  <a:pt x="1117" y="771"/>
                  <a:pt x="1310" y="742"/>
                  <a:pt x="1455" y="692"/>
                </a:cubicBezTo>
                <a:cubicBezTo>
                  <a:pt x="1529" y="667"/>
                  <a:pt x="1590" y="636"/>
                  <a:pt x="1641" y="598"/>
                </a:cubicBezTo>
                <a:cubicBezTo>
                  <a:pt x="1642" y="596"/>
                  <a:pt x="1644" y="594"/>
                  <a:pt x="1646" y="593"/>
                </a:cubicBezTo>
                <a:cubicBezTo>
                  <a:pt x="1646" y="774"/>
                  <a:pt x="1646" y="774"/>
                  <a:pt x="1646" y="774"/>
                </a:cubicBezTo>
                <a:cubicBezTo>
                  <a:pt x="1646" y="822"/>
                  <a:pt x="1646" y="822"/>
                  <a:pt x="1646" y="822"/>
                </a:cubicBezTo>
                <a:cubicBezTo>
                  <a:pt x="1472" y="895"/>
                  <a:pt x="1245" y="932"/>
                  <a:pt x="1245" y="932"/>
                </a:cubicBezTo>
                <a:cubicBezTo>
                  <a:pt x="1143" y="950"/>
                  <a:pt x="1025" y="962"/>
                  <a:pt x="901" y="962"/>
                </a:cubicBezTo>
                <a:cubicBezTo>
                  <a:pt x="505" y="962"/>
                  <a:pt x="182" y="854"/>
                  <a:pt x="167" y="722"/>
                </a:cubicBezTo>
                <a:cubicBezTo>
                  <a:pt x="167" y="593"/>
                  <a:pt x="167" y="593"/>
                  <a:pt x="167" y="593"/>
                </a:cubicBezTo>
                <a:close/>
                <a:moveTo>
                  <a:pt x="167" y="1049"/>
                </a:moveTo>
                <a:cubicBezTo>
                  <a:pt x="167" y="940"/>
                  <a:pt x="167" y="899"/>
                  <a:pt x="167" y="884"/>
                </a:cubicBezTo>
                <a:cubicBezTo>
                  <a:pt x="187" y="901"/>
                  <a:pt x="209" y="914"/>
                  <a:pt x="232" y="929"/>
                </a:cubicBezTo>
                <a:cubicBezTo>
                  <a:pt x="385" y="1012"/>
                  <a:pt x="625" y="1058"/>
                  <a:pt x="901" y="1058"/>
                </a:cubicBezTo>
                <a:cubicBezTo>
                  <a:pt x="1000" y="1058"/>
                  <a:pt x="1096" y="1048"/>
                  <a:pt x="1183" y="1040"/>
                </a:cubicBezTo>
                <a:cubicBezTo>
                  <a:pt x="1381" y="1022"/>
                  <a:pt x="1569" y="961"/>
                  <a:pt x="1646" y="934"/>
                </a:cubicBezTo>
                <a:cubicBezTo>
                  <a:pt x="1646" y="1138"/>
                  <a:pt x="1646" y="1138"/>
                  <a:pt x="1646" y="1138"/>
                </a:cubicBezTo>
                <a:cubicBezTo>
                  <a:pt x="1283" y="1244"/>
                  <a:pt x="1159" y="1252"/>
                  <a:pt x="1159" y="1252"/>
                </a:cubicBezTo>
                <a:cubicBezTo>
                  <a:pt x="1079" y="1262"/>
                  <a:pt x="991" y="1268"/>
                  <a:pt x="901" y="1268"/>
                </a:cubicBezTo>
                <a:cubicBezTo>
                  <a:pt x="527" y="1268"/>
                  <a:pt x="218" y="1174"/>
                  <a:pt x="167" y="1053"/>
                </a:cubicBezTo>
                <a:cubicBezTo>
                  <a:pt x="167" y="1049"/>
                  <a:pt x="167" y="1049"/>
                  <a:pt x="167" y="1049"/>
                </a:cubicBezTo>
                <a:close/>
                <a:moveTo>
                  <a:pt x="907" y="1611"/>
                </a:moveTo>
                <a:cubicBezTo>
                  <a:pt x="498" y="1611"/>
                  <a:pt x="167" y="1474"/>
                  <a:pt x="167" y="1306"/>
                </a:cubicBezTo>
                <a:cubicBezTo>
                  <a:pt x="167" y="1262"/>
                  <a:pt x="167" y="1226"/>
                  <a:pt x="167" y="1196"/>
                </a:cubicBezTo>
                <a:cubicBezTo>
                  <a:pt x="186" y="1210"/>
                  <a:pt x="205" y="1221"/>
                  <a:pt x="226" y="1233"/>
                </a:cubicBezTo>
                <a:cubicBezTo>
                  <a:pt x="378" y="1318"/>
                  <a:pt x="622" y="1365"/>
                  <a:pt x="901" y="1365"/>
                </a:cubicBezTo>
                <a:cubicBezTo>
                  <a:pt x="991" y="1365"/>
                  <a:pt x="1076" y="1359"/>
                  <a:pt x="1157" y="1350"/>
                </a:cubicBezTo>
                <a:cubicBezTo>
                  <a:pt x="1346" y="1327"/>
                  <a:pt x="1544" y="1272"/>
                  <a:pt x="1646" y="1241"/>
                </a:cubicBezTo>
                <a:cubicBezTo>
                  <a:pt x="1646" y="1394"/>
                  <a:pt x="1646" y="1394"/>
                  <a:pt x="1646" y="1394"/>
                </a:cubicBezTo>
                <a:cubicBezTo>
                  <a:pt x="1636" y="1419"/>
                  <a:pt x="1607" y="1462"/>
                  <a:pt x="1517" y="1510"/>
                </a:cubicBezTo>
                <a:cubicBezTo>
                  <a:pt x="1291" y="1579"/>
                  <a:pt x="1153" y="1594"/>
                  <a:pt x="1153" y="1594"/>
                </a:cubicBezTo>
                <a:cubicBezTo>
                  <a:pt x="1077" y="1606"/>
                  <a:pt x="991" y="1611"/>
                  <a:pt x="907" y="1611"/>
                </a:cubicBezTo>
                <a:close/>
              </a:path>
            </a:pathLst>
          </a:cu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292" tIns="41145" rIns="82292" bIns="41145" numCol="1" rtlCol="0" anchor="ctr" anchorCtr="0" compatLnSpc="1">
            <a:prstTxWarp prst="textNoShape">
              <a:avLst/>
            </a:prstTxWarp>
          </a:bodyPr>
          <a:lstStyle/>
          <a:p>
            <a:pPr defTabSz="740439"/>
            <a:endParaRPr lang="en-US" sz="3199" spc="-123" dirty="0">
              <a:solidFill>
                <a:schemeClr val="tx1">
                  <a:lumMod val="50000"/>
                </a:schemeClr>
              </a:solidFill>
              <a:latin typeface="Segoe Light" pitchFamily="34" charset="0"/>
            </a:endParaRPr>
          </a:p>
        </p:txBody>
      </p:sp>
      <p:sp>
        <p:nvSpPr>
          <p:cNvPr id="27" name="Text Placeholder 5"/>
          <p:cNvSpPr txBox="1">
            <a:spLocks/>
          </p:cNvSpPr>
          <p:nvPr/>
        </p:nvSpPr>
        <p:spPr>
          <a:xfrm>
            <a:off x="560388" y="1178710"/>
            <a:ext cx="11080750" cy="4375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400" i="1" cap="all" dirty="0">
                <a:latin typeface="+mj-lt"/>
              </a:rPr>
              <a:t>Update Domains are honored by host OS updates</a:t>
            </a:r>
          </a:p>
        </p:txBody>
      </p:sp>
    </p:spTree>
    <p:extLst>
      <p:ext uri="{BB962C8B-B14F-4D97-AF65-F5344CB8AC3E}">
        <p14:creationId xmlns:p14="http://schemas.microsoft.com/office/powerpoint/2010/main" val="230336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P spid="19" grpId="0" animBg="1"/>
      <p:bldP spid="21" grpId="0" animBg="1"/>
      <p:bldP spid="20" grpId="0"/>
      <p:bldP spid="22" grpId="0"/>
      <p:bldP spid="2"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9440" y="1412875"/>
            <a:ext cx="10436860" cy="4038600"/>
          </a:xfrm>
          <a:prstGeom prst="rect">
            <a:avLst/>
          </a:prstGeom>
        </p:spPr>
        <p:txBody>
          <a:bodyPr/>
          <a:lstStyle/>
          <a:p>
            <a:pPr>
              <a:defRPr/>
            </a:pPr>
            <a:r>
              <a:rPr lang="en-US" sz="3200" dirty="0">
                <a:latin typeface="+mn-lt"/>
              </a:rPr>
              <a:t>VMs in Availability Set Must Be in Same Resource Group</a:t>
            </a:r>
          </a:p>
          <a:p>
            <a:pPr lvl="1">
              <a:defRPr/>
            </a:pPr>
            <a:endParaRPr lang="en-US" sz="1600" dirty="0"/>
          </a:p>
          <a:p>
            <a:pPr>
              <a:defRPr/>
            </a:pPr>
            <a:r>
              <a:rPr lang="en-US" sz="3200" dirty="0">
                <a:latin typeface="+mn-lt"/>
              </a:rPr>
              <a:t>Availability Set: 5 Update Domains, </a:t>
            </a:r>
            <a:r>
              <a:rPr lang="en-US" sz="3200" dirty="0" smtClean="0">
                <a:latin typeface="+mn-lt"/>
              </a:rPr>
              <a:t>3 </a:t>
            </a:r>
            <a:r>
              <a:rPr lang="en-US" sz="3200" dirty="0">
                <a:latin typeface="+mn-lt"/>
              </a:rPr>
              <a:t>Fault Domains</a:t>
            </a:r>
          </a:p>
          <a:p>
            <a:pPr lvl="1">
              <a:defRPr/>
            </a:pPr>
            <a:r>
              <a:rPr lang="en-US" sz="1800" dirty="0"/>
              <a:t>Update Domain – Host Maintenance </a:t>
            </a:r>
          </a:p>
          <a:p>
            <a:pPr lvl="1">
              <a:defRPr/>
            </a:pPr>
            <a:r>
              <a:rPr lang="en-US" sz="1800" dirty="0"/>
              <a:t>Fault Domain – Isolation from component failure in rack unit</a:t>
            </a:r>
          </a:p>
          <a:p>
            <a:pPr lvl="1">
              <a:defRPr/>
            </a:pPr>
            <a:endParaRPr lang="en-US" sz="1600" dirty="0"/>
          </a:p>
          <a:p>
            <a:pPr>
              <a:defRPr/>
            </a:pPr>
            <a:r>
              <a:rPr lang="en-US" sz="3200" dirty="0">
                <a:latin typeface="+mn-lt"/>
              </a:rPr>
              <a:t>Maximum of 100 VMs in a Availability Set</a:t>
            </a:r>
          </a:p>
          <a:p>
            <a:pPr lvl="1">
              <a:defRPr/>
            </a:pPr>
            <a:endParaRPr lang="en-US" sz="1600" dirty="0"/>
          </a:p>
          <a:p>
            <a:pPr>
              <a:defRPr/>
            </a:pPr>
            <a:r>
              <a:rPr lang="en-US" sz="3200" dirty="0">
                <a:latin typeface="+mn-lt"/>
              </a:rPr>
              <a:t>Avoid Availability Sets with Single VM</a:t>
            </a:r>
          </a:p>
          <a:p>
            <a:pPr lvl="1">
              <a:defRPr/>
            </a:pPr>
            <a:r>
              <a:rPr lang="en-US" sz="1800" dirty="0"/>
              <a:t>This eliminates notification for host maintenance operations</a:t>
            </a:r>
          </a:p>
        </p:txBody>
      </p:sp>
      <p:sp>
        <p:nvSpPr>
          <p:cNvPr id="27650" name="Title 1"/>
          <p:cNvSpPr>
            <a:spLocks noGrp="1"/>
          </p:cNvSpPr>
          <p:nvPr>
            <p:ph type="title" idx="4294967295"/>
          </p:nvPr>
        </p:nvSpPr>
        <p:spPr bwMode="auto">
          <a:xfrm>
            <a:off x="482600" y="161925"/>
            <a:ext cx="11709400" cy="9667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03" tIns="60952" rIns="121903" bIns="60952" numCol="1" rtlCol="0" anchor="t" anchorCtr="0" compatLnSpc="1">
            <a:prstTxWarp prst="textNoShape">
              <a:avLst/>
            </a:prstTxWarp>
            <a:noAutofit/>
          </a:bodyPr>
          <a:lstStyle/>
          <a:p>
            <a:r>
              <a:rPr lang="en-US" altLang="en-US" dirty="0" smtClean="0">
                <a:cs typeface="Segoe UI Semibold" panose="020B0702040204020203" pitchFamily="34" charset="0"/>
              </a:rPr>
              <a:t>Availability Set Guidance</a:t>
            </a:r>
          </a:p>
        </p:txBody>
      </p:sp>
      <p:sp>
        <p:nvSpPr>
          <p:cNvPr id="2" name="Rectangle 1"/>
          <p:cNvSpPr/>
          <p:nvPr/>
        </p:nvSpPr>
        <p:spPr>
          <a:xfrm>
            <a:off x="2202052" y="6417861"/>
            <a:ext cx="8717784" cy="316184"/>
          </a:xfrm>
          <a:prstGeom prst="rect">
            <a:avLst/>
          </a:prstGeom>
        </p:spPr>
        <p:txBody>
          <a:bodyPr wrap="square">
            <a:spAutoFit/>
          </a:bodyPr>
          <a:lstStyle/>
          <a:p>
            <a:r>
              <a:rPr lang="en-US" sz="1467" dirty="0">
                <a:solidFill>
                  <a:schemeClr val="bg1"/>
                </a:solidFill>
                <a:latin typeface="Segoe UI" panose="020B0502040204020203" pitchFamily="34" charset="0"/>
              </a:rPr>
              <a:t>https://azure.microsoft.com/en-us/documentation/articles/azure-subscription-service-limits/</a:t>
            </a:r>
            <a:endParaRPr lang="en-US" sz="1467" dirty="0">
              <a:solidFill>
                <a:schemeClr val="bg1"/>
              </a:solidFill>
            </a:endParaRPr>
          </a:p>
        </p:txBody>
      </p:sp>
    </p:spTree>
    <p:extLst>
      <p:ext uri="{BB962C8B-B14F-4D97-AF65-F5344CB8AC3E}">
        <p14:creationId xmlns:p14="http://schemas.microsoft.com/office/powerpoint/2010/main" val="3041755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9861" y="2309814"/>
            <a:ext cx="10086517" cy="917575"/>
          </a:xfrm>
          <a:prstGeom prst="rect">
            <a:avLst/>
          </a:prstGeom>
        </p:spPr>
        <p:txBody>
          <a:bodyPr/>
          <a:lstStyle/>
          <a:p>
            <a:r>
              <a:rPr lang="en-US" dirty="0" smtClean="0"/>
              <a:t>Demo: Availability Sets</a:t>
            </a:r>
            <a:endParaRPr lang="en-US" dirty="0"/>
          </a:p>
        </p:txBody>
      </p:sp>
    </p:spTree>
    <p:extLst>
      <p:ext uri="{BB962C8B-B14F-4D97-AF65-F5344CB8AC3E}">
        <p14:creationId xmlns:p14="http://schemas.microsoft.com/office/powerpoint/2010/main" val="345589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Load balancing</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pPr marL="457200" lvl="1" indent="0">
              <a:buNone/>
            </a:pPr>
            <a:r>
              <a:rPr lang="en-US" sz="2000" dirty="0" smtClean="0"/>
              <a:t>Multiple VMs share the workload via public facing endpoints</a:t>
            </a:r>
          </a:p>
          <a:p>
            <a:r>
              <a:rPr lang="en-US" sz="2800" dirty="0" smtClean="0"/>
              <a:t>Internal Load </a:t>
            </a:r>
            <a:r>
              <a:rPr lang="en-US" altLang="zh-CN" sz="2800" dirty="0" smtClean="0"/>
              <a:t>balancing</a:t>
            </a:r>
            <a:endParaRPr lang="en-US" sz="2800" dirty="0" smtClean="0"/>
          </a:p>
          <a:p>
            <a:pPr marL="457200" lvl="1" indent="0">
              <a:buNone/>
            </a:pPr>
            <a:r>
              <a:rPr lang="en-US" altLang="zh-CN" sz="2000" dirty="0" smtClean="0"/>
              <a:t>Load balancing between VMs that don’t have public facing endpoints</a:t>
            </a:r>
            <a:endParaRPr lang="en-US" sz="2000" dirty="0" smtClean="0"/>
          </a:p>
        </p:txBody>
      </p:sp>
      <p:sp>
        <p:nvSpPr>
          <p:cNvPr id="4" name="Slide Number Placeholder 3"/>
          <p:cNvSpPr>
            <a:spLocks noGrp="1"/>
          </p:cNvSpPr>
          <p:nvPr>
            <p:ph type="sldNum" sz="quarter" idx="4294967295"/>
          </p:nvPr>
        </p:nvSpPr>
        <p:spPr>
          <a:xfrm>
            <a:off x="9448800" y="6256338"/>
            <a:ext cx="2743200" cy="365125"/>
          </a:xfrm>
          <a:prstGeom prst="rect">
            <a:avLst/>
          </a:prstGeom>
        </p:spPr>
        <p:txBody>
          <a:bodyPr/>
          <a:lstStyle/>
          <a:p>
            <a:fld id="{0A164282-434E-41D4-9582-783D542A7B68}" type="slidenum">
              <a:rPr lang="en-US" smtClean="0"/>
              <a:pPr/>
              <a:t>46</a:t>
            </a:fld>
            <a:endParaRPr lang="en-US"/>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122" name="Rounded Rectangle 121"/>
          <p:cNvSpPr/>
          <p:nvPr/>
        </p:nvSpPr>
        <p:spPr bwMode="auto">
          <a:xfrm>
            <a:off x="6466549" y="3789514"/>
            <a:ext cx="5510869" cy="5586659"/>
          </a:xfrm>
          <a:prstGeom prst="roundRect">
            <a:avLst>
              <a:gd name="adj" fmla="val 50000"/>
            </a:avLst>
          </a:prstGeom>
          <a:pattFill prst="ltUpDiag">
            <a:fgClr>
              <a:schemeClr val="accent1">
                <a:lumMod val="40000"/>
                <a:lumOff val="60000"/>
              </a:schemeClr>
            </a:fgClr>
            <a:bgClr>
              <a:schemeClr val="bg1"/>
            </a:bgClr>
          </a:patt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p:cNvGrpSpPr/>
          <p:nvPr/>
        </p:nvGrpSpPr>
        <p:grpSpPr>
          <a:xfrm>
            <a:off x="7224294" y="6069045"/>
            <a:ext cx="165504" cy="320785"/>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137" name="Straight Connector 136"/>
          <p:cNvCxnSpPr/>
          <p:nvPr/>
        </p:nvCxnSpPr>
        <p:spPr>
          <a:xfrm flipV="1">
            <a:off x="7891769" y="5059762"/>
            <a:ext cx="443" cy="557561"/>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40" idx="3"/>
            <a:endCxn id="189" idx="0"/>
          </p:cNvCxnSpPr>
          <p:nvPr/>
        </p:nvCxnSpPr>
        <p:spPr>
          <a:xfrm flipH="1">
            <a:off x="7127043" y="5004457"/>
            <a:ext cx="413515" cy="464556"/>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9" name="Group 138"/>
          <p:cNvGrpSpPr/>
          <p:nvPr/>
        </p:nvGrpSpPr>
        <p:grpSpPr>
          <a:xfrm>
            <a:off x="7420125" y="4401384"/>
            <a:ext cx="740467" cy="706544"/>
            <a:chOff x="7849003" y="4162671"/>
            <a:chExt cx="831580" cy="793483"/>
          </a:xfrm>
        </p:grpSpPr>
        <p:sp>
          <p:nvSpPr>
            <p:cNvPr id="140" name="Oval 139"/>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a:xfrm>
              <a:off x="7849003" y="4224607"/>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b="1" dirty="0" smtClean="0">
                  <a:solidFill>
                    <a:prstClr val="white"/>
                  </a:solidFill>
                </a:rPr>
                <a:t>External Load Balancer</a:t>
              </a:r>
              <a:endParaRPr lang="en-US" sz="1050" b="1" dirty="0">
                <a:solidFill>
                  <a:prstClr val="white"/>
                </a:solidFill>
              </a:endParaRPr>
            </a:p>
          </p:txBody>
        </p:sp>
      </p:grpSp>
      <p:cxnSp>
        <p:nvCxnSpPr>
          <p:cNvPr id="142" name="Straight Connector 141"/>
          <p:cNvCxnSpPr>
            <a:stCxn id="151" idx="2"/>
            <a:endCxn id="179" idx="3"/>
          </p:cNvCxnSpPr>
          <p:nvPr/>
        </p:nvCxnSpPr>
        <p:spPr>
          <a:xfrm flipH="1">
            <a:off x="8198110" y="6114332"/>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9466468" y="4287197"/>
            <a:ext cx="1375889" cy="307777"/>
          </a:xfrm>
          <a:prstGeom prst="rect">
            <a:avLst/>
          </a:prstGeom>
        </p:spPr>
        <p:txBody>
          <a:bodyPr wrap="none">
            <a:spAutoFit/>
          </a:bodyPr>
          <a:lstStyle/>
          <a:p>
            <a:r>
              <a:rPr lang="en-US" sz="1400" dirty="0">
                <a:solidFill>
                  <a:schemeClr val="tx2"/>
                </a:solidFill>
              </a:rPr>
              <a:t>Customer </a:t>
            </a:r>
            <a:r>
              <a:rPr lang="en-US" altLang="zh-CN" sz="1400" dirty="0" err="1">
                <a:solidFill>
                  <a:schemeClr val="tx2"/>
                </a:solidFill>
              </a:rPr>
              <a:t>v</a:t>
            </a:r>
            <a:r>
              <a:rPr lang="en-US" sz="1400" dirty="0" err="1" smtClean="0">
                <a:solidFill>
                  <a:schemeClr val="tx2"/>
                </a:solidFill>
              </a:rPr>
              <a:t>Net</a:t>
            </a:r>
            <a:endParaRPr lang="en-US" sz="1400" dirty="0">
              <a:solidFill>
                <a:schemeClr val="tx2"/>
              </a:solidFill>
            </a:endParaRPr>
          </a:p>
        </p:txBody>
      </p:sp>
      <p:sp>
        <p:nvSpPr>
          <p:cNvPr id="148" name="Freeform 55"/>
          <p:cNvSpPr>
            <a:spLocks/>
          </p:cNvSpPr>
          <p:nvPr/>
        </p:nvSpPr>
        <p:spPr bwMode="auto">
          <a:xfrm>
            <a:off x="6548194" y="6478723"/>
            <a:ext cx="647523" cy="139619"/>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9" name="Oval 148"/>
          <p:cNvSpPr/>
          <p:nvPr/>
        </p:nvSpPr>
        <p:spPr bwMode="auto">
          <a:xfrm>
            <a:off x="9913135" y="6288360"/>
            <a:ext cx="1555259" cy="179033"/>
          </a:xfrm>
          <a:prstGeom prst="ellipse">
            <a:avLst/>
          </a:prstGeom>
          <a:noFill/>
          <a:ln w="19050">
            <a:solidFill>
              <a:schemeClr val="tx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50" name="Group 149"/>
          <p:cNvGrpSpPr/>
          <p:nvPr/>
        </p:nvGrpSpPr>
        <p:grpSpPr>
          <a:xfrm>
            <a:off x="8673399" y="5662446"/>
            <a:ext cx="947164" cy="903772"/>
            <a:chOff x="7830149" y="4162671"/>
            <a:chExt cx="831580" cy="793483"/>
          </a:xfrm>
        </p:grpSpPr>
        <p:sp>
          <p:nvSpPr>
            <p:cNvPr id="151" name="Oval 150"/>
            <p:cNvSpPr/>
            <p:nvPr/>
          </p:nvSpPr>
          <p:spPr bwMode="auto">
            <a:xfrm>
              <a:off x="7850397" y="4162671"/>
              <a:ext cx="793483" cy="79348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b="1" dirty="0" smtClean="0">
                  <a:solidFill>
                    <a:prstClr val="white"/>
                  </a:solidFill>
                </a:rPr>
                <a:t>Internal</a:t>
              </a:r>
              <a:r>
                <a:rPr lang="es-ES" sz="1200" b="1" dirty="0" smtClean="0">
                  <a:solidFill>
                    <a:prstClr val="white"/>
                  </a:solidFill>
                </a:rPr>
                <a:t> Load </a:t>
              </a:r>
              <a:r>
                <a:rPr lang="en-US" sz="1200" b="1" dirty="0" smtClean="0">
                  <a:solidFill>
                    <a:prstClr val="white"/>
                  </a:solidFill>
                </a:rPr>
                <a:t>Balancer</a:t>
              </a:r>
              <a:endParaRPr lang="en-US" sz="1200" b="1" dirty="0">
                <a:solidFill>
                  <a:prstClr val="white"/>
                </a:solidFill>
              </a:endParaRPr>
            </a:p>
          </p:txBody>
        </p:sp>
      </p:grpSp>
      <p:grpSp>
        <p:nvGrpSpPr>
          <p:cNvPr id="154" name="Group 153"/>
          <p:cNvGrpSpPr/>
          <p:nvPr/>
        </p:nvGrpSpPr>
        <p:grpSpPr>
          <a:xfrm>
            <a:off x="10584975" y="5490122"/>
            <a:ext cx="654047" cy="885155"/>
            <a:chOff x="10520791" y="5710226"/>
            <a:chExt cx="813223" cy="1100576"/>
          </a:xfrm>
        </p:grpSpPr>
        <p:sp>
          <p:nvSpPr>
            <p:cNvPr id="155"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grpSp>
        <p:nvGrpSpPr>
          <p:cNvPr id="164" name="Group 163"/>
          <p:cNvGrpSpPr/>
          <p:nvPr/>
        </p:nvGrpSpPr>
        <p:grpSpPr>
          <a:xfrm>
            <a:off x="10103622" y="5453638"/>
            <a:ext cx="690428" cy="934390"/>
            <a:chOff x="10520791" y="5710226"/>
            <a:chExt cx="813223" cy="1100576"/>
          </a:xfrm>
        </p:grpSpPr>
        <p:sp>
          <p:nvSpPr>
            <p:cNvPr id="165"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6"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7"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8"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69"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0"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1"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2"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3"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74" name="TextBox 173"/>
          <p:cNvSpPr txBox="1"/>
          <p:nvPr/>
        </p:nvSpPr>
        <p:spPr>
          <a:xfrm>
            <a:off x="10007346" y="6136779"/>
            <a:ext cx="904652" cy="276999"/>
          </a:xfrm>
          <a:prstGeom prst="rect">
            <a:avLst/>
          </a:prstGeom>
          <a:noFill/>
        </p:spPr>
        <p:txBody>
          <a:bodyPr wrap="square" rtlCol="0">
            <a:spAutoFit/>
          </a:bodyPr>
          <a:lstStyle/>
          <a:p>
            <a:pPr algn="ctr"/>
            <a:r>
              <a:rPr lang="en-US" sz="1200" dirty="0" smtClean="0">
                <a:solidFill>
                  <a:prstClr val="white"/>
                </a:solidFill>
              </a:rPr>
              <a:t>Back end</a:t>
            </a:r>
            <a:endParaRPr lang="en-US" sz="1200" dirty="0">
              <a:solidFill>
                <a:prstClr val="white"/>
              </a:solidFill>
            </a:endParaRPr>
          </a:p>
        </p:txBody>
      </p:sp>
      <p:sp>
        <p:nvSpPr>
          <p:cNvPr id="175" name="Oval 174"/>
          <p:cNvSpPr/>
          <p:nvPr/>
        </p:nvSpPr>
        <p:spPr bwMode="auto">
          <a:xfrm>
            <a:off x="6585172" y="6494684"/>
            <a:ext cx="1749191" cy="176321"/>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6" name="Group 175"/>
          <p:cNvGrpSpPr/>
          <p:nvPr/>
        </p:nvGrpSpPr>
        <p:grpSpPr>
          <a:xfrm>
            <a:off x="7475580" y="5615586"/>
            <a:ext cx="862043" cy="1004850"/>
            <a:chOff x="6060998" y="5195244"/>
            <a:chExt cx="1141909" cy="1331079"/>
          </a:xfrm>
        </p:grpSpPr>
        <p:sp>
          <p:nvSpPr>
            <p:cNvPr id="177"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78" name="Group 177"/>
            <p:cNvGrpSpPr/>
            <p:nvPr/>
          </p:nvGrpSpPr>
          <p:grpSpPr>
            <a:xfrm>
              <a:off x="6060998" y="5195244"/>
              <a:ext cx="957102" cy="1324945"/>
              <a:chOff x="13103226" y="2775830"/>
              <a:chExt cx="1039812" cy="1407232"/>
            </a:xfrm>
          </p:grpSpPr>
          <p:sp>
            <p:nvSpPr>
              <p:cNvPr id="179" name="Rectangle 5"/>
              <p:cNvSpPr>
                <a:spLocks noChangeArrowheads="1"/>
              </p:cNvSpPr>
              <p:nvPr/>
            </p:nvSpPr>
            <p:spPr bwMode="auto">
              <a:xfrm>
                <a:off x="13103226" y="2775830"/>
                <a:ext cx="1039812" cy="1407232"/>
              </a:xfrm>
              <a:prstGeom prst="rect">
                <a:avLst/>
              </a:prstGeom>
              <a:solidFill>
                <a:srgbClr val="873A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0"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1"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2"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3"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88" name="Group 187"/>
          <p:cNvGrpSpPr/>
          <p:nvPr/>
        </p:nvGrpSpPr>
        <p:grpSpPr>
          <a:xfrm>
            <a:off x="6704557" y="5469013"/>
            <a:ext cx="844971" cy="1143537"/>
            <a:chOff x="10520791" y="5710226"/>
            <a:chExt cx="813223" cy="1100576"/>
          </a:xfrm>
        </p:grpSpPr>
        <p:sp>
          <p:nvSpPr>
            <p:cNvPr id="189" name="Rectangle 5"/>
            <p:cNvSpPr>
              <a:spLocks noChangeArrowheads="1"/>
            </p:cNvSpPr>
            <p:nvPr/>
          </p:nvSpPr>
          <p:spPr bwMode="auto">
            <a:xfrm>
              <a:off x="10520791" y="5710226"/>
              <a:ext cx="813223" cy="1100576"/>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9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98" name="TextBox 197"/>
          <p:cNvSpPr txBox="1"/>
          <p:nvPr/>
        </p:nvSpPr>
        <p:spPr>
          <a:xfrm>
            <a:off x="6630890" y="6323912"/>
            <a:ext cx="974904" cy="276999"/>
          </a:xfrm>
          <a:prstGeom prst="rect">
            <a:avLst/>
          </a:prstGeom>
          <a:noFill/>
        </p:spPr>
        <p:txBody>
          <a:bodyPr wrap="square" rtlCol="0">
            <a:spAutoFit/>
          </a:bodyPr>
          <a:lstStyle/>
          <a:p>
            <a:pPr algn="ctr"/>
            <a:r>
              <a:rPr lang="en-US" sz="1200" dirty="0" smtClean="0">
                <a:solidFill>
                  <a:prstClr val="white"/>
                </a:solidFill>
              </a:rPr>
              <a:t>Front end</a:t>
            </a:r>
            <a:endParaRPr lang="en-US" sz="1200" dirty="0">
              <a:solidFill>
                <a:prstClr val="white"/>
              </a:solidFill>
            </a:endParaRPr>
          </a:p>
        </p:txBody>
      </p:sp>
      <p:cxnSp>
        <p:nvCxnSpPr>
          <p:cNvPr id="200" name="Straight Connector 199"/>
          <p:cNvCxnSpPr>
            <a:stCxn id="201" idx="7"/>
            <a:endCxn id="140" idx="2"/>
          </p:cNvCxnSpPr>
          <p:nvPr/>
        </p:nvCxnSpPr>
        <p:spPr>
          <a:xfrm>
            <a:off x="6000846" y="4208347"/>
            <a:ext cx="1436241" cy="546309"/>
          </a:xfrm>
          <a:prstGeom prst="line">
            <a:avLst/>
          </a:prstGeom>
          <a:ln w="38100">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1" name="Freeform 95"/>
          <p:cNvSpPr>
            <a:spLocks/>
          </p:cNvSpPr>
          <p:nvPr/>
        </p:nvSpPr>
        <p:spPr bwMode="auto">
          <a:xfrm flipH="1">
            <a:off x="4287058" y="3461000"/>
            <a:ext cx="1713788" cy="11129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202" name="Rectangle 54"/>
          <p:cNvSpPr/>
          <p:nvPr/>
        </p:nvSpPr>
        <p:spPr bwMode="auto">
          <a:xfrm>
            <a:off x="4372234" y="3939726"/>
            <a:ext cx="1415431" cy="6627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smtClean="0">
                <a:solidFill>
                  <a:prstClr val="white"/>
                </a:solidFill>
                <a:ea typeface="Segoe UI" pitchFamily="34" charset="0"/>
                <a:cs typeface="Segoe UI" pitchFamily="34" charset="0"/>
              </a:rPr>
              <a:t>Internet</a:t>
            </a:r>
            <a:endParaRPr lang="en-US" sz="1400" b="1" kern="0" dirty="0">
              <a:solidFill>
                <a:prstClr val="white"/>
              </a:solidFill>
              <a:ea typeface="Segoe UI" pitchFamily="34" charset="0"/>
              <a:cs typeface="Segoe UI" pitchFamily="34" charset="0"/>
            </a:endParaRPr>
          </a:p>
        </p:txBody>
      </p:sp>
      <p:sp>
        <p:nvSpPr>
          <p:cNvPr id="205" name="Oval 204"/>
          <p:cNvSpPr/>
          <p:nvPr/>
        </p:nvSpPr>
        <p:spPr bwMode="auto">
          <a:xfrm>
            <a:off x="6117239" y="3472938"/>
            <a:ext cx="6209488" cy="6205317"/>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2" name="Freeform 95"/>
          <p:cNvSpPr>
            <a:spLocks/>
          </p:cNvSpPr>
          <p:nvPr/>
        </p:nvSpPr>
        <p:spPr bwMode="auto">
          <a:xfrm flipH="1">
            <a:off x="10234173" y="3026631"/>
            <a:ext cx="1576655" cy="100354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dirty="0">
              <a:solidFill>
                <a:srgbClr val="505050"/>
              </a:solidFill>
            </a:endParaRPr>
          </a:p>
        </p:txBody>
      </p:sp>
      <p:cxnSp>
        <p:nvCxnSpPr>
          <p:cNvPr id="293" name="Straight Connector 292"/>
          <p:cNvCxnSpPr/>
          <p:nvPr/>
        </p:nvCxnSpPr>
        <p:spPr>
          <a:xfrm flipH="1">
            <a:off x="9600438" y="6104996"/>
            <a:ext cx="498351" cy="1364"/>
          </a:xfrm>
          <a:prstGeom prst="line">
            <a:avLst/>
          </a:prstGeom>
          <a:ln w="3810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TextBox 293"/>
          <p:cNvSpPr txBox="1"/>
          <p:nvPr/>
        </p:nvSpPr>
        <p:spPr>
          <a:xfrm>
            <a:off x="10412209" y="3572520"/>
            <a:ext cx="1366866" cy="276999"/>
          </a:xfrm>
          <a:prstGeom prst="rect">
            <a:avLst/>
          </a:prstGeom>
          <a:noFill/>
        </p:spPr>
        <p:txBody>
          <a:bodyPr wrap="square" rtlCol="0">
            <a:spAutoFit/>
          </a:bodyPr>
          <a:lstStyle/>
          <a:p>
            <a:r>
              <a:rPr lang="en-US" sz="1200" dirty="0" smtClean="0">
                <a:solidFill>
                  <a:prstClr val="white"/>
                </a:solidFill>
              </a:rPr>
              <a:t>Microsoft Azure</a:t>
            </a:r>
            <a:endParaRPr lang="en-US" sz="1200" dirty="0">
              <a:solidFill>
                <a:prstClr val="white"/>
              </a:solidFill>
            </a:endParaRPr>
          </a:p>
        </p:txBody>
      </p:sp>
      <p:sp>
        <p:nvSpPr>
          <p:cNvPr id="296" name="TextBox 295"/>
          <p:cNvSpPr txBox="1"/>
          <p:nvPr/>
        </p:nvSpPr>
        <p:spPr>
          <a:xfrm>
            <a:off x="6210251" y="4272418"/>
            <a:ext cx="926426" cy="276999"/>
          </a:xfrm>
          <a:prstGeom prst="rect">
            <a:avLst/>
          </a:prstGeom>
          <a:solidFill>
            <a:schemeClr val="accent6"/>
          </a:solidFill>
        </p:spPr>
        <p:txBody>
          <a:bodyPr wrap="square" rtlCol="0">
            <a:spAutoFit/>
          </a:bodyPr>
          <a:lstStyle/>
          <a:p>
            <a:r>
              <a:rPr lang="en-US" sz="1200" b="1" dirty="0" smtClean="0">
                <a:solidFill>
                  <a:schemeClr val="bg1"/>
                </a:solidFill>
              </a:rPr>
              <a:t>Public VIP</a:t>
            </a:r>
            <a:endParaRPr lang="en-US" sz="1200" b="1" dirty="0">
              <a:solidFill>
                <a:schemeClr val="bg1"/>
              </a:solidFill>
            </a:endParaRPr>
          </a:p>
        </p:txBody>
      </p:sp>
    </p:spTree>
    <p:extLst>
      <p:ext uri="{BB962C8B-B14F-4D97-AF65-F5344CB8AC3E}">
        <p14:creationId xmlns:p14="http://schemas.microsoft.com/office/powerpoint/2010/main" val="2915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Traffic Manager</a:t>
            </a:r>
            <a:endParaRPr lang="en-US" dirty="0"/>
          </a:p>
        </p:txBody>
      </p:sp>
      <p:sp>
        <p:nvSpPr>
          <p:cNvPr id="3" name="Content Placeholder 2"/>
          <p:cNvSpPr>
            <a:spLocks noGrp="1"/>
          </p:cNvSpPr>
          <p:nvPr>
            <p:ph sz="quarter" idx="10"/>
          </p:nvPr>
        </p:nvSpPr>
        <p:spPr>
          <a:prstGeom prst="rect">
            <a:avLst/>
          </a:prstGeom>
        </p:spPr>
        <p:txBody>
          <a:bodyPr>
            <a:noAutofit/>
          </a:bodyPr>
          <a:lstStyle/>
          <a:p>
            <a:r>
              <a:rPr lang="en-US" sz="2800" dirty="0" smtClean="0"/>
              <a:t>Load balancing</a:t>
            </a:r>
          </a:p>
          <a:p>
            <a:r>
              <a:rPr lang="en-US" sz="2800" dirty="0" smtClean="0"/>
              <a:t>Failover</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
        <p:nvSpPr>
          <p:cNvPr id="76" name="Freeform 35"/>
          <p:cNvSpPr>
            <a:spLocks/>
          </p:cNvSpPr>
          <p:nvPr/>
        </p:nvSpPr>
        <p:spPr bwMode="auto">
          <a:xfrm>
            <a:off x="9413016" y="2915881"/>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Freeform 35"/>
          <p:cNvSpPr>
            <a:spLocks/>
          </p:cNvSpPr>
          <p:nvPr/>
        </p:nvSpPr>
        <p:spPr bwMode="auto">
          <a:xfrm flipH="1">
            <a:off x="7191797" y="3292418"/>
            <a:ext cx="2469882" cy="2165061"/>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18153"/>
              <a:gd name="connsiteY0" fmla="*/ 10345 h 10345"/>
              <a:gd name="connsiteX1" fmla="*/ 0 w 18153"/>
              <a:gd name="connsiteY1" fmla="*/ 86 h 10345"/>
              <a:gd name="connsiteX2" fmla="*/ 8688 w 18153"/>
              <a:gd name="connsiteY2" fmla="*/ 0 h 10345"/>
              <a:gd name="connsiteX3" fmla="*/ 18153 w 18153"/>
              <a:gd name="connsiteY3" fmla="*/ 9641 h 10345"/>
              <a:gd name="connsiteX4" fmla="*/ 15783 w 18153"/>
              <a:gd name="connsiteY4" fmla="*/ 10345 h 10345"/>
              <a:gd name="connsiteX0" fmla="*/ 15491 w 18153"/>
              <a:gd name="connsiteY0" fmla="*/ 9622 h 9641"/>
              <a:gd name="connsiteX1" fmla="*/ 0 w 18153"/>
              <a:gd name="connsiteY1" fmla="*/ 86 h 9641"/>
              <a:gd name="connsiteX2" fmla="*/ 8688 w 18153"/>
              <a:gd name="connsiteY2" fmla="*/ 0 h 9641"/>
              <a:gd name="connsiteX3" fmla="*/ 18153 w 18153"/>
              <a:gd name="connsiteY3" fmla="*/ 9641 h 9641"/>
              <a:gd name="connsiteX4" fmla="*/ 15491 w 18153"/>
              <a:gd name="connsiteY4" fmla="*/ 9622 h 9641"/>
              <a:gd name="connsiteX0" fmla="*/ 8534 w 10000"/>
              <a:gd name="connsiteY0" fmla="*/ 9891 h 9911"/>
              <a:gd name="connsiteX1" fmla="*/ 0 w 10000"/>
              <a:gd name="connsiteY1" fmla="*/ 0 h 9911"/>
              <a:gd name="connsiteX2" fmla="*/ 3123 w 10000"/>
              <a:gd name="connsiteY2" fmla="*/ 488 h 9911"/>
              <a:gd name="connsiteX3" fmla="*/ 10000 w 10000"/>
              <a:gd name="connsiteY3" fmla="*/ 9911 h 9911"/>
              <a:gd name="connsiteX4" fmla="*/ 8534 w 10000"/>
              <a:gd name="connsiteY4" fmla="*/ 9891 h 9911"/>
              <a:gd name="connsiteX0" fmla="*/ 8534 w 10000"/>
              <a:gd name="connsiteY0" fmla="*/ 9488 h 9508"/>
              <a:gd name="connsiteX1" fmla="*/ 0 w 10000"/>
              <a:gd name="connsiteY1" fmla="*/ 90 h 9508"/>
              <a:gd name="connsiteX2" fmla="*/ 3123 w 10000"/>
              <a:gd name="connsiteY2" fmla="*/ 0 h 9508"/>
              <a:gd name="connsiteX3" fmla="*/ 10000 w 10000"/>
              <a:gd name="connsiteY3" fmla="*/ 9508 h 9508"/>
              <a:gd name="connsiteX4" fmla="*/ 8534 w 10000"/>
              <a:gd name="connsiteY4" fmla="*/ 9488 h 9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508">
                <a:moveTo>
                  <a:pt x="8534" y="9488"/>
                </a:moveTo>
                <a:lnTo>
                  <a:pt x="0" y="90"/>
                </a:lnTo>
                <a:lnTo>
                  <a:pt x="3123" y="0"/>
                </a:lnTo>
                <a:lnTo>
                  <a:pt x="10000" y="9508"/>
                </a:lnTo>
                <a:lnTo>
                  <a:pt x="8534" y="9488"/>
                </a:lnTo>
                <a:close/>
              </a:path>
            </a:pathLst>
          </a:custGeom>
          <a:solidFill>
            <a:schemeClr val="accent3">
              <a:lumMod val="20000"/>
              <a:lumOff val="8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Freeform 35"/>
          <p:cNvSpPr>
            <a:spLocks/>
          </p:cNvSpPr>
          <p:nvPr/>
        </p:nvSpPr>
        <p:spPr bwMode="auto">
          <a:xfrm>
            <a:off x="6439100" y="2845423"/>
            <a:ext cx="736322" cy="2576933"/>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7195"/>
              <a:gd name="connsiteY0" fmla="*/ 9981 h 10000"/>
              <a:gd name="connsiteX1" fmla="*/ 1840 w 17195"/>
              <a:gd name="connsiteY1" fmla="*/ 0 h 10000"/>
              <a:gd name="connsiteX2" fmla="*/ 17195 w 17195"/>
              <a:gd name="connsiteY2" fmla="*/ 4195 h 10000"/>
              <a:gd name="connsiteX3" fmla="*/ 5876 w 17195"/>
              <a:gd name="connsiteY3" fmla="*/ 10000 h 10000"/>
              <a:gd name="connsiteX4" fmla="*/ 0 w 17195"/>
              <a:gd name="connsiteY4" fmla="*/ 9981 h 10000"/>
              <a:gd name="connsiteX0" fmla="*/ 0 w 17195"/>
              <a:gd name="connsiteY0" fmla="*/ 6867 h 6886"/>
              <a:gd name="connsiteX1" fmla="*/ 5083 w 17195"/>
              <a:gd name="connsiteY1" fmla="*/ 0 h 6886"/>
              <a:gd name="connsiteX2" fmla="*/ 17195 w 17195"/>
              <a:gd name="connsiteY2" fmla="*/ 1081 h 6886"/>
              <a:gd name="connsiteX3" fmla="*/ 5876 w 17195"/>
              <a:gd name="connsiteY3" fmla="*/ 6886 h 6886"/>
              <a:gd name="connsiteX4" fmla="*/ 0 w 17195"/>
              <a:gd name="connsiteY4" fmla="*/ 6867 h 6886"/>
              <a:gd name="connsiteX0" fmla="*/ 0 w 10000"/>
              <a:gd name="connsiteY0" fmla="*/ 13768 h 13796"/>
              <a:gd name="connsiteX1" fmla="*/ 2190 w 10000"/>
              <a:gd name="connsiteY1" fmla="*/ 0 h 13796"/>
              <a:gd name="connsiteX2" fmla="*/ 10000 w 10000"/>
              <a:gd name="connsiteY2" fmla="*/ 5366 h 13796"/>
              <a:gd name="connsiteX3" fmla="*/ 3417 w 10000"/>
              <a:gd name="connsiteY3" fmla="*/ 13796 h 13796"/>
              <a:gd name="connsiteX4" fmla="*/ 0 w 10000"/>
              <a:gd name="connsiteY4" fmla="*/ 13768 h 13796"/>
              <a:gd name="connsiteX0" fmla="*/ 0 w 7230"/>
              <a:gd name="connsiteY0" fmla="*/ 14136 h 14164"/>
              <a:gd name="connsiteX1" fmla="*/ 2190 w 7230"/>
              <a:gd name="connsiteY1" fmla="*/ 368 h 14164"/>
              <a:gd name="connsiteX2" fmla="*/ 7230 w 7230"/>
              <a:gd name="connsiteY2" fmla="*/ 0 h 14164"/>
              <a:gd name="connsiteX3" fmla="*/ 3417 w 7230"/>
              <a:gd name="connsiteY3" fmla="*/ 14164 h 14164"/>
              <a:gd name="connsiteX4" fmla="*/ 0 w 7230"/>
              <a:gd name="connsiteY4" fmla="*/ 14136 h 14164"/>
              <a:gd name="connsiteX0" fmla="*/ 68 w 6971"/>
              <a:gd name="connsiteY0" fmla="*/ 10322 h 10322"/>
              <a:gd name="connsiteX1" fmla="*/ 0 w 6971"/>
              <a:gd name="connsiteY1" fmla="*/ 260 h 10322"/>
              <a:gd name="connsiteX2" fmla="*/ 6971 w 6971"/>
              <a:gd name="connsiteY2" fmla="*/ 0 h 10322"/>
              <a:gd name="connsiteX3" fmla="*/ 1697 w 6971"/>
              <a:gd name="connsiteY3" fmla="*/ 10000 h 10322"/>
              <a:gd name="connsiteX4" fmla="*/ 68 w 6971"/>
              <a:gd name="connsiteY4" fmla="*/ 10322 h 10322"/>
              <a:gd name="connsiteX0" fmla="*/ 1 w 9903"/>
              <a:gd name="connsiteY0" fmla="*/ 10000 h 10000"/>
              <a:gd name="connsiteX1" fmla="*/ 1540 w 9903"/>
              <a:gd name="connsiteY1" fmla="*/ 86 h 10000"/>
              <a:gd name="connsiteX2" fmla="*/ 9903 w 9903"/>
              <a:gd name="connsiteY2" fmla="*/ 0 h 10000"/>
              <a:gd name="connsiteX3" fmla="*/ 2337 w 9903"/>
              <a:gd name="connsiteY3" fmla="*/ 9688 h 10000"/>
              <a:gd name="connsiteX4" fmla="*/ 1 w 9903"/>
              <a:gd name="connsiteY4" fmla="*/ 10000 h 10000"/>
              <a:gd name="connsiteX0" fmla="*/ 1 w 8229"/>
              <a:gd name="connsiteY0" fmla="*/ 10166 h 10166"/>
              <a:gd name="connsiteX1" fmla="*/ 1555 w 8229"/>
              <a:gd name="connsiteY1" fmla="*/ 252 h 10166"/>
              <a:gd name="connsiteX2" fmla="*/ 8229 w 8229"/>
              <a:gd name="connsiteY2" fmla="*/ 0 h 10166"/>
              <a:gd name="connsiteX3" fmla="*/ 2360 w 8229"/>
              <a:gd name="connsiteY3" fmla="*/ 9854 h 10166"/>
              <a:gd name="connsiteX4" fmla="*/ 1 w 8229"/>
              <a:gd name="connsiteY4" fmla="*/ 10166 h 10166"/>
              <a:gd name="connsiteX0" fmla="*/ 4855 w 14854"/>
              <a:gd name="connsiteY0" fmla="*/ 10000 h 10000"/>
              <a:gd name="connsiteX1" fmla="*/ 0 w 14854"/>
              <a:gd name="connsiteY1" fmla="*/ 85 h 10000"/>
              <a:gd name="connsiteX2" fmla="*/ 14854 w 14854"/>
              <a:gd name="connsiteY2" fmla="*/ 0 h 10000"/>
              <a:gd name="connsiteX3" fmla="*/ 7722 w 14854"/>
              <a:gd name="connsiteY3" fmla="*/ 9693 h 10000"/>
              <a:gd name="connsiteX4" fmla="*/ 4855 w 14854"/>
              <a:gd name="connsiteY4" fmla="*/ 10000 h 10000"/>
              <a:gd name="connsiteX0" fmla="*/ 4855 w 8971"/>
              <a:gd name="connsiteY0" fmla="*/ 10000 h 10000"/>
              <a:gd name="connsiteX1" fmla="*/ 0 w 8971"/>
              <a:gd name="connsiteY1" fmla="*/ 85 h 10000"/>
              <a:gd name="connsiteX2" fmla="*/ 8971 w 8971"/>
              <a:gd name="connsiteY2" fmla="*/ 0 h 10000"/>
              <a:gd name="connsiteX3" fmla="*/ 7722 w 8971"/>
              <a:gd name="connsiteY3" fmla="*/ 9693 h 10000"/>
              <a:gd name="connsiteX4" fmla="*/ 4855 w 8971"/>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 name="connsiteX0" fmla="*/ 5572 w 10160"/>
              <a:gd name="connsiteY0" fmla="*/ 10000 h 10000"/>
              <a:gd name="connsiteX1" fmla="*/ 0 w 10160"/>
              <a:gd name="connsiteY1" fmla="*/ 31 h 10000"/>
              <a:gd name="connsiteX2" fmla="*/ 10160 w 10160"/>
              <a:gd name="connsiteY2" fmla="*/ 0 h 10000"/>
              <a:gd name="connsiteX3" fmla="*/ 8768 w 10160"/>
              <a:gd name="connsiteY3" fmla="*/ 9693 h 10000"/>
              <a:gd name="connsiteX4" fmla="*/ 5572 w 1016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 h="10000">
                <a:moveTo>
                  <a:pt x="5572" y="10000"/>
                </a:moveTo>
                <a:cubicBezTo>
                  <a:pt x="3333" y="6238"/>
                  <a:pt x="1964" y="3281"/>
                  <a:pt x="0" y="31"/>
                </a:cubicBezTo>
                <a:lnTo>
                  <a:pt x="10160" y="0"/>
                </a:lnTo>
                <a:lnTo>
                  <a:pt x="8768" y="9693"/>
                </a:lnTo>
                <a:lnTo>
                  <a:pt x="5572" y="10000"/>
                </a:lnTo>
                <a:close/>
              </a:path>
            </a:pathLst>
          </a:custGeom>
          <a:solidFill>
            <a:schemeClr val="accent2">
              <a:lumMod val="50000"/>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Block Arc 78"/>
          <p:cNvSpPr/>
          <p:nvPr/>
        </p:nvSpPr>
        <p:spPr bwMode="auto">
          <a:xfrm>
            <a:off x="7544469" y="1920640"/>
            <a:ext cx="2001581" cy="1427290"/>
          </a:xfrm>
          <a:prstGeom prst="blockArc">
            <a:avLst>
              <a:gd name="adj1" fmla="val 10800000"/>
              <a:gd name="adj2" fmla="val 322098"/>
              <a:gd name="adj3" fmla="val 20227"/>
            </a:avLst>
          </a:prstGeom>
          <a:solidFill>
            <a:srgbClr val="00B050">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35"/>
          <p:cNvSpPr>
            <a:spLocks/>
          </p:cNvSpPr>
          <p:nvPr/>
        </p:nvSpPr>
        <p:spPr bwMode="auto">
          <a:xfrm>
            <a:off x="6868166" y="2808118"/>
            <a:ext cx="2390288" cy="2588995"/>
          </a:xfrm>
          <a:custGeom>
            <a:avLst/>
            <a:gdLst>
              <a:gd name="T0" fmla="*/ 0 w 2476"/>
              <a:gd name="T1" fmla="*/ 2588 h 3052"/>
              <a:gd name="T2" fmla="*/ 1237 w 2476"/>
              <a:gd name="T3" fmla="*/ 0 h 3052"/>
              <a:gd name="T4" fmla="*/ 2476 w 2476"/>
              <a:gd name="T5" fmla="*/ 976 h 3052"/>
              <a:gd name="T6" fmla="*/ 495 w 2476"/>
              <a:gd name="T7" fmla="*/ 3052 h 3052"/>
              <a:gd name="T8" fmla="*/ 0 w 2476"/>
              <a:gd name="T9" fmla="*/ 2588 h 3052"/>
              <a:gd name="connsiteX0" fmla="*/ 0 w 10000"/>
              <a:gd name="connsiteY0" fmla="*/ 8480 h 9065"/>
              <a:gd name="connsiteX1" fmla="*/ 4996 w 10000"/>
              <a:gd name="connsiteY1" fmla="*/ 0 h 9065"/>
              <a:gd name="connsiteX2" fmla="*/ 10000 w 10000"/>
              <a:gd name="connsiteY2" fmla="*/ 3198 h 9065"/>
              <a:gd name="connsiteX3" fmla="*/ 7471 w 10000"/>
              <a:gd name="connsiteY3" fmla="*/ 9065 h 9065"/>
              <a:gd name="connsiteX4" fmla="*/ 0 w 10000"/>
              <a:gd name="connsiteY4" fmla="*/ 8480 h 9065"/>
              <a:gd name="connsiteX0" fmla="*/ 0 w 6132"/>
              <a:gd name="connsiteY0" fmla="*/ 9981 h 10000"/>
              <a:gd name="connsiteX1" fmla="*/ 1128 w 6132"/>
              <a:gd name="connsiteY1" fmla="*/ 0 h 10000"/>
              <a:gd name="connsiteX2" fmla="*/ 6132 w 6132"/>
              <a:gd name="connsiteY2" fmla="*/ 3528 h 10000"/>
              <a:gd name="connsiteX3" fmla="*/ 3603 w 6132"/>
              <a:gd name="connsiteY3" fmla="*/ 10000 h 10000"/>
              <a:gd name="connsiteX4" fmla="*/ 0 w 6132"/>
              <a:gd name="connsiteY4" fmla="*/ 9981 h 10000"/>
              <a:gd name="connsiteX0" fmla="*/ 0 w 10000"/>
              <a:gd name="connsiteY0" fmla="*/ 12261 h 12280"/>
              <a:gd name="connsiteX1" fmla="*/ 9541 w 10000"/>
              <a:gd name="connsiteY1" fmla="*/ 0 h 12280"/>
              <a:gd name="connsiteX2" fmla="*/ 10000 w 10000"/>
              <a:gd name="connsiteY2" fmla="*/ 5808 h 12280"/>
              <a:gd name="connsiteX3" fmla="*/ 5876 w 10000"/>
              <a:gd name="connsiteY3" fmla="*/ 12280 h 12280"/>
              <a:gd name="connsiteX4" fmla="*/ 0 w 10000"/>
              <a:gd name="connsiteY4" fmla="*/ 12261 h 12280"/>
              <a:gd name="connsiteX0" fmla="*/ 0 w 21248"/>
              <a:gd name="connsiteY0" fmla="*/ 12261 h 12280"/>
              <a:gd name="connsiteX1" fmla="*/ 9541 w 21248"/>
              <a:gd name="connsiteY1" fmla="*/ 0 h 12280"/>
              <a:gd name="connsiteX2" fmla="*/ 21248 w 21248"/>
              <a:gd name="connsiteY2" fmla="*/ 1026 h 12280"/>
              <a:gd name="connsiteX3" fmla="*/ 5876 w 21248"/>
              <a:gd name="connsiteY3" fmla="*/ 12280 h 12280"/>
              <a:gd name="connsiteX4" fmla="*/ 0 w 21248"/>
              <a:gd name="connsiteY4" fmla="*/ 12261 h 12280"/>
              <a:gd name="connsiteX0" fmla="*/ 15783 w 37031"/>
              <a:gd name="connsiteY0" fmla="*/ 11235 h 11254"/>
              <a:gd name="connsiteX1" fmla="*/ 0 w 37031"/>
              <a:gd name="connsiteY1" fmla="*/ 976 h 11254"/>
              <a:gd name="connsiteX2" fmla="*/ 37031 w 37031"/>
              <a:gd name="connsiteY2" fmla="*/ 0 h 11254"/>
              <a:gd name="connsiteX3" fmla="*/ 21659 w 37031"/>
              <a:gd name="connsiteY3" fmla="*/ 11254 h 11254"/>
              <a:gd name="connsiteX4" fmla="*/ 15783 w 37031"/>
              <a:gd name="connsiteY4" fmla="*/ 11235 h 11254"/>
              <a:gd name="connsiteX0" fmla="*/ 15783 w 21659"/>
              <a:gd name="connsiteY0" fmla="*/ 10345 h 10364"/>
              <a:gd name="connsiteX1" fmla="*/ 0 w 21659"/>
              <a:gd name="connsiteY1" fmla="*/ 86 h 10364"/>
              <a:gd name="connsiteX2" fmla="*/ 8688 w 21659"/>
              <a:gd name="connsiteY2" fmla="*/ 0 h 10364"/>
              <a:gd name="connsiteX3" fmla="*/ 21659 w 21659"/>
              <a:gd name="connsiteY3" fmla="*/ 10364 h 10364"/>
              <a:gd name="connsiteX4" fmla="*/ 15783 w 21659"/>
              <a:gd name="connsiteY4" fmla="*/ 10345 h 10364"/>
              <a:gd name="connsiteX0" fmla="*/ 15783 w 21659"/>
              <a:gd name="connsiteY0" fmla="*/ 10845 h 10864"/>
              <a:gd name="connsiteX1" fmla="*/ 0 w 21659"/>
              <a:gd name="connsiteY1" fmla="*/ 586 h 10864"/>
              <a:gd name="connsiteX2" fmla="*/ 5084 w 21659"/>
              <a:gd name="connsiteY2" fmla="*/ 0 h 10864"/>
              <a:gd name="connsiteX3" fmla="*/ 21659 w 21659"/>
              <a:gd name="connsiteY3" fmla="*/ 10864 h 10864"/>
              <a:gd name="connsiteX4" fmla="*/ 15783 w 21659"/>
              <a:gd name="connsiteY4" fmla="*/ 10845 h 10864"/>
              <a:gd name="connsiteX0" fmla="*/ 15783 w 17568"/>
              <a:gd name="connsiteY0" fmla="*/ 10845 h 10864"/>
              <a:gd name="connsiteX1" fmla="*/ 0 w 17568"/>
              <a:gd name="connsiteY1" fmla="*/ 586 h 10864"/>
              <a:gd name="connsiteX2" fmla="*/ 5084 w 17568"/>
              <a:gd name="connsiteY2" fmla="*/ 0 h 10864"/>
              <a:gd name="connsiteX3" fmla="*/ 17568 w 17568"/>
              <a:gd name="connsiteY3" fmla="*/ 10864 h 10864"/>
              <a:gd name="connsiteX4" fmla="*/ 15783 w 17568"/>
              <a:gd name="connsiteY4" fmla="*/ 10845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68" h="10864">
                <a:moveTo>
                  <a:pt x="15783" y="10845"/>
                </a:moveTo>
                <a:lnTo>
                  <a:pt x="0" y="586"/>
                </a:lnTo>
                <a:lnTo>
                  <a:pt x="5084" y="0"/>
                </a:lnTo>
                <a:lnTo>
                  <a:pt x="17568" y="10864"/>
                </a:lnTo>
                <a:lnTo>
                  <a:pt x="15783" y="10845"/>
                </a:lnTo>
                <a:close/>
              </a:path>
            </a:pathLst>
          </a:custGeom>
          <a:solidFill>
            <a:schemeClr val="accent6">
              <a:alpha val="14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1" name="Group 80"/>
          <p:cNvGrpSpPr/>
          <p:nvPr/>
        </p:nvGrpSpPr>
        <p:grpSpPr>
          <a:xfrm>
            <a:off x="6128941" y="2188957"/>
            <a:ext cx="2099080" cy="4346518"/>
            <a:chOff x="9906672" y="2139392"/>
            <a:chExt cx="2278409" cy="4717851"/>
          </a:xfrm>
        </p:grpSpPr>
        <p:sp>
          <p:nvSpPr>
            <p:cNvPr id="82"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83" name="Group 82"/>
            <p:cNvGrpSpPr/>
            <p:nvPr/>
          </p:nvGrpSpPr>
          <p:grpSpPr>
            <a:xfrm>
              <a:off x="9906672" y="2139392"/>
              <a:ext cx="1545336" cy="733405"/>
              <a:chOff x="8995904" y="1369064"/>
              <a:chExt cx="2167054" cy="1028469"/>
            </a:xfrm>
          </p:grpSpPr>
          <p:sp>
            <p:nvSpPr>
              <p:cNvPr id="107"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8" name="Freeform 5"/>
              <p:cNvSpPr>
                <a:spLocks/>
              </p:cNvSpPr>
              <p:nvPr/>
            </p:nvSpPr>
            <p:spPr bwMode="auto">
              <a:xfrm>
                <a:off x="8995904" y="1369064"/>
                <a:ext cx="895827" cy="58788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84" name="Group 83"/>
            <p:cNvGrpSpPr/>
            <p:nvPr/>
          </p:nvGrpSpPr>
          <p:grpSpPr>
            <a:xfrm>
              <a:off x="10172919" y="5010918"/>
              <a:ext cx="1703491" cy="1836482"/>
              <a:chOff x="9515995" y="5047173"/>
              <a:chExt cx="1703491" cy="1836482"/>
            </a:xfrm>
          </p:grpSpPr>
          <p:sp>
            <p:nvSpPr>
              <p:cNvPr id="85"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44"/>
              <p:cNvSpPr>
                <a:spLocks noChangeArrowheads="1"/>
              </p:cNvSpPr>
              <p:nvPr/>
            </p:nvSpPr>
            <p:spPr bwMode="auto">
              <a:xfrm>
                <a:off x="9662284" y="5719381"/>
                <a:ext cx="1484661" cy="1164274"/>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45"/>
              <p:cNvSpPr>
                <a:spLocks noChangeArrowheads="1"/>
              </p:cNvSpPr>
              <p:nvPr/>
            </p:nvSpPr>
            <p:spPr bwMode="auto">
              <a:xfrm>
                <a:off x="9809783" y="6652734"/>
                <a:ext cx="1198126" cy="192232"/>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46"/>
              <p:cNvSpPr>
                <a:spLocks noChangeArrowheads="1"/>
              </p:cNvSpPr>
              <p:nvPr/>
            </p:nvSpPr>
            <p:spPr bwMode="auto">
              <a:xfrm>
                <a:off x="9809783" y="5982944"/>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47"/>
              <p:cNvSpPr>
                <a:spLocks noChangeArrowheads="1"/>
              </p:cNvSpPr>
              <p:nvPr/>
            </p:nvSpPr>
            <p:spPr bwMode="auto">
              <a:xfrm>
                <a:off x="9809783" y="6319048"/>
                <a:ext cx="1198126" cy="193441"/>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90" name="Group 89"/>
              <p:cNvGrpSpPr/>
              <p:nvPr/>
            </p:nvGrpSpPr>
            <p:grpSpPr>
              <a:xfrm>
                <a:off x="9881115" y="5047173"/>
                <a:ext cx="1188453" cy="643192"/>
                <a:chOff x="9881115" y="5047173"/>
                <a:chExt cx="1188453" cy="643192"/>
              </a:xfrm>
            </p:grpSpPr>
            <p:sp>
              <p:nvSpPr>
                <p:cNvPr id="92"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4"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5" name="Freeform 63"/>
                <p:cNvSpPr>
                  <a:spLocks/>
                </p:cNvSpPr>
                <p:nvPr/>
              </p:nvSpPr>
              <p:spPr bwMode="auto">
                <a:xfrm>
                  <a:off x="9967502"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6"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91"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09" name="Group 108"/>
          <p:cNvGrpSpPr/>
          <p:nvPr/>
        </p:nvGrpSpPr>
        <p:grpSpPr>
          <a:xfrm>
            <a:off x="8677877" y="2170671"/>
            <a:ext cx="1853789" cy="4364804"/>
            <a:chOff x="10172919" y="2119544"/>
            <a:chExt cx="2012162" cy="4737699"/>
          </a:xfrm>
        </p:grpSpPr>
        <p:sp>
          <p:nvSpPr>
            <p:cNvPr id="110" name="Rectangle 41"/>
            <p:cNvSpPr>
              <a:spLocks noChangeArrowheads="1"/>
            </p:cNvSpPr>
            <p:nvPr/>
          </p:nvSpPr>
          <p:spPr bwMode="auto">
            <a:xfrm>
              <a:off x="11761929" y="6351708"/>
              <a:ext cx="423152" cy="5055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1" name="Group 110"/>
            <p:cNvGrpSpPr/>
            <p:nvPr/>
          </p:nvGrpSpPr>
          <p:grpSpPr>
            <a:xfrm>
              <a:off x="10567876" y="2119544"/>
              <a:ext cx="1492311" cy="753253"/>
              <a:chOff x="9923120" y="1341231"/>
              <a:chExt cx="2092695" cy="1056302"/>
            </a:xfrm>
          </p:grpSpPr>
          <p:sp>
            <p:nvSpPr>
              <p:cNvPr id="147" name="Freeform 5"/>
              <p:cNvSpPr>
                <a:spLocks/>
              </p:cNvSpPr>
              <p:nvPr/>
            </p:nvSpPr>
            <p:spPr bwMode="auto">
              <a:xfrm>
                <a:off x="10775977" y="1341231"/>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53" name="Freeform 5"/>
              <p:cNvSpPr>
                <a:spLocks/>
              </p:cNvSpPr>
              <p:nvPr/>
            </p:nvSpPr>
            <p:spPr bwMode="auto">
              <a:xfrm>
                <a:off x="9923120" y="1583889"/>
                <a:ext cx="1239838" cy="8136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3 h 690"/>
                  <a:gd name="T16" fmla="*/ 851 w 1054"/>
                  <a:gd name="T17" fmla="*/ 690 h 690"/>
                  <a:gd name="T18" fmla="*/ 825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5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6"/>
                      <a:pt x="948" y="215"/>
                      <a:pt x="950" y="272"/>
                    </a:cubicBezTo>
                    <a:cubicBezTo>
                      <a:pt x="1012" y="312"/>
                      <a:pt x="1054" y="384"/>
                      <a:pt x="1054" y="463"/>
                    </a:cubicBezTo>
                    <a:cubicBezTo>
                      <a:pt x="1054" y="580"/>
                      <a:pt x="965" y="676"/>
                      <a:pt x="851" y="690"/>
                    </a:cubicBezTo>
                    <a:cubicBezTo>
                      <a:pt x="843" y="690"/>
                      <a:pt x="833" y="690"/>
                      <a:pt x="825" y="690"/>
                    </a:cubicBezTo>
                    <a:cubicBezTo>
                      <a:pt x="818" y="690"/>
                      <a:pt x="810" y="690"/>
                      <a:pt x="802" y="690"/>
                    </a:cubicBezTo>
                    <a:cubicBezTo>
                      <a:pt x="696" y="690"/>
                      <a:pt x="446" y="690"/>
                      <a:pt x="327" y="690"/>
                    </a:cubicBezTo>
                    <a:cubicBezTo>
                      <a:pt x="324" y="690"/>
                      <a:pt x="320" y="690"/>
                      <a:pt x="318" y="690"/>
                    </a:cubicBezTo>
                    <a:cubicBezTo>
                      <a:pt x="306" y="690"/>
                      <a:pt x="306" y="690"/>
                      <a:pt x="306" y="690"/>
                    </a:cubicBezTo>
                    <a:cubicBezTo>
                      <a:pt x="300" y="690"/>
                      <a:pt x="283" y="690"/>
                      <a:pt x="271" y="690"/>
                    </a:cubicBezTo>
                    <a:cubicBezTo>
                      <a:pt x="195" y="690"/>
                      <a:pt x="195" y="690"/>
                      <a:pt x="195" y="690"/>
                    </a:cubicBezTo>
                    <a:cubicBezTo>
                      <a:pt x="87" y="688"/>
                      <a:pt x="0" y="601"/>
                      <a:pt x="0" y="495"/>
                    </a:cubicBezTo>
                    <a:cubicBezTo>
                      <a:pt x="0" y="397"/>
                      <a:pt x="73" y="316"/>
                      <a:pt x="168" y="303"/>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12" name="Group 111"/>
            <p:cNvGrpSpPr/>
            <p:nvPr/>
          </p:nvGrpSpPr>
          <p:grpSpPr>
            <a:xfrm>
              <a:off x="10172919" y="5010918"/>
              <a:ext cx="1703491" cy="1836482"/>
              <a:chOff x="9515995" y="5047173"/>
              <a:chExt cx="1703491" cy="1836482"/>
            </a:xfrm>
          </p:grpSpPr>
          <p:sp>
            <p:nvSpPr>
              <p:cNvPr id="113" name="Rectangle 41"/>
              <p:cNvSpPr>
                <a:spLocks noChangeArrowheads="1"/>
              </p:cNvSpPr>
              <p:nvPr/>
            </p:nvSpPr>
            <p:spPr bwMode="auto">
              <a:xfrm>
                <a:off x="9515995" y="5990198"/>
                <a:ext cx="423152" cy="89345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4" name="Rectangle 44"/>
              <p:cNvSpPr>
                <a:spLocks noChangeArrowheads="1"/>
              </p:cNvSpPr>
              <p:nvPr/>
            </p:nvSpPr>
            <p:spPr bwMode="auto">
              <a:xfrm>
                <a:off x="9662284" y="5719381"/>
                <a:ext cx="1484661" cy="1164274"/>
              </a:xfrm>
              <a:prstGeom prst="rect">
                <a:avLst/>
              </a:prstGeom>
              <a:solidFill>
                <a:schemeClr val="accent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5" name="Rectangle 45"/>
              <p:cNvSpPr>
                <a:spLocks noChangeArrowheads="1"/>
              </p:cNvSpPr>
              <p:nvPr/>
            </p:nvSpPr>
            <p:spPr bwMode="auto">
              <a:xfrm>
                <a:off x="9809783" y="6652734"/>
                <a:ext cx="1198126" cy="192232"/>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6" name="Rectangle 46"/>
              <p:cNvSpPr>
                <a:spLocks noChangeArrowheads="1"/>
              </p:cNvSpPr>
              <p:nvPr/>
            </p:nvSpPr>
            <p:spPr bwMode="auto">
              <a:xfrm>
                <a:off x="9809783" y="5982944"/>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7" name="Rectangle 47"/>
              <p:cNvSpPr>
                <a:spLocks noChangeArrowheads="1"/>
              </p:cNvSpPr>
              <p:nvPr/>
            </p:nvSpPr>
            <p:spPr bwMode="auto">
              <a:xfrm>
                <a:off x="9809783" y="6319048"/>
                <a:ext cx="1198126" cy="193441"/>
              </a:xfrm>
              <a:prstGeom prst="rect">
                <a:avLst/>
              </a:prstGeom>
              <a:solidFill>
                <a:schemeClr val="accent6">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nvGrpSpPr>
              <p:cNvPr id="118" name="Group 117"/>
              <p:cNvGrpSpPr/>
              <p:nvPr/>
            </p:nvGrpSpPr>
            <p:grpSpPr>
              <a:xfrm>
                <a:off x="9881115" y="5047173"/>
                <a:ext cx="1188453" cy="643192"/>
                <a:chOff x="9881115" y="5047173"/>
                <a:chExt cx="1188453" cy="643192"/>
              </a:xfrm>
            </p:grpSpPr>
            <p:sp>
              <p:nvSpPr>
                <p:cNvPr id="120" name="Freeform 38"/>
                <p:cNvSpPr>
                  <a:spLocks/>
                </p:cNvSpPr>
                <p:nvPr/>
              </p:nvSpPr>
              <p:spPr bwMode="auto">
                <a:xfrm>
                  <a:off x="10284923" y="5170492"/>
                  <a:ext cx="302252" cy="519873"/>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1" name="Freeform 39"/>
                <p:cNvSpPr>
                  <a:spLocks/>
                </p:cNvSpPr>
                <p:nvPr/>
              </p:nvSpPr>
              <p:spPr bwMode="auto">
                <a:xfrm>
                  <a:off x="10313939" y="5203135"/>
                  <a:ext cx="244219" cy="405018"/>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3" name="Rectangle 48"/>
                <p:cNvSpPr>
                  <a:spLocks noChangeArrowheads="1"/>
                </p:cNvSpPr>
                <p:nvPr/>
              </p:nvSpPr>
              <p:spPr bwMode="auto">
                <a:xfrm>
                  <a:off x="10648834" y="5047173"/>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4" name="Freeform 49"/>
                <p:cNvSpPr>
                  <a:spLocks/>
                </p:cNvSpPr>
                <p:nvPr/>
              </p:nvSpPr>
              <p:spPr bwMode="auto">
                <a:xfrm>
                  <a:off x="10691150" y="5116087"/>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9" name="Freeform 50"/>
                <p:cNvSpPr>
                  <a:spLocks/>
                </p:cNvSpPr>
                <p:nvPr/>
              </p:nvSpPr>
              <p:spPr bwMode="auto">
                <a:xfrm>
                  <a:off x="10691150" y="5220061"/>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0" name="Freeform 51"/>
                <p:cNvSpPr>
                  <a:spLocks/>
                </p:cNvSpPr>
                <p:nvPr/>
              </p:nvSpPr>
              <p:spPr bwMode="auto">
                <a:xfrm>
                  <a:off x="10691150" y="5324036"/>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1" name="Freeform 52"/>
                <p:cNvSpPr>
                  <a:spLocks/>
                </p:cNvSpPr>
                <p:nvPr/>
              </p:nvSpPr>
              <p:spPr bwMode="auto">
                <a:xfrm>
                  <a:off x="10691150" y="542559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2" name="Freeform 53"/>
                <p:cNvSpPr>
                  <a:spLocks/>
                </p:cNvSpPr>
                <p:nvPr/>
              </p:nvSpPr>
              <p:spPr bwMode="auto">
                <a:xfrm>
                  <a:off x="10691150" y="55295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3" name="Oval 54"/>
                <p:cNvSpPr>
                  <a:spLocks noChangeArrowheads="1"/>
                </p:cNvSpPr>
                <p:nvPr/>
              </p:nvSpPr>
              <p:spPr bwMode="auto">
                <a:xfrm>
                  <a:off x="10961967" y="512817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4" name="Oval 55"/>
                <p:cNvSpPr>
                  <a:spLocks noChangeArrowheads="1"/>
                </p:cNvSpPr>
                <p:nvPr/>
              </p:nvSpPr>
              <p:spPr bwMode="auto">
                <a:xfrm>
                  <a:off x="10961967" y="5233360"/>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5" name="Oval 56"/>
                <p:cNvSpPr>
                  <a:spLocks noChangeArrowheads="1"/>
                </p:cNvSpPr>
                <p:nvPr/>
              </p:nvSpPr>
              <p:spPr bwMode="auto">
                <a:xfrm>
                  <a:off x="10961967" y="5333708"/>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6" name="Oval 57"/>
                <p:cNvSpPr>
                  <a:spLocks noChangeArrowheads="1"/>
                </p:cNvSpPr>
                <p:nvPr/>
              </p:nvSpPr>
              <p:spPr bwMode="auto">
                <a:xfrm>
                  <a:off x="10961967" y="5438891"/>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3" name="Oval 58"/>
                <p:cNvSpPr>
                  <a:spLocks noChangeArrowheads="1"/>
                </p:cNvSpPr>
                <p:nvPr/>
              </p:nvSpPr>
              <p:spPr bwMode="auto">
                <a:xfrm>
                  <a:off x="10961967" y="55428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4" name="Freeform 63"/>
                <p:cNvSpPr>
                  <a:spLocks/>
                </p:cNvSpPr>
                <p:nvPr/>
              </p:nvSpPr>
              <p:spPr bwMode="auto">
                <a:xfrm>
                  <a:off x="9979044" y="5373605"/>
                  <a:ext cx="419525" cy="263564"/>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5" name="Freeform 64"/>
                <p:cNvSpPr>
                  <a:spLocks noEditPoints="1"/>
                </p:cNvSpPr>
                <p:nvPr/>
              </p:nvSpPr>
              <p:spPr bwMode="auto">
                <a:xfrm>
                  <a:off x="9881115" y="5360306"/>
                  <a:ext cx="615384" cy="330059"/>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19" name="Rectangle 65"/>
              <p:cNvSpPr>
                <a:spLocks noChangeArrowheads="1"/>
              </p:cNvSpPr>
              <p:nvPr/>
            </p:nvSpPr>
            <p:spPr bwMode="auto">
              <a:xfrm>
                <a:off x="9587326" y="5690365"/>
                <a:ext cx="1632160" cy="54406"/>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grpSp>
        <p:nvGrpSpPr>
          <p:cNvPr id="199" name="Group 198"/>
          <p:cNvGrpSpPr/>
          <p:nvPr/>
        </p:nvGrpSpPr>
        <p:grpSpPr>
          <a:xfrm>
            <a:off x="8780304" y="2023103"/>
            <a:ext cx="2066841" cy="1342250"/>
            <a:chOff x="9527229" y="2432570"/>
            <a:chExt cx="1367093" cy="887819"/>
          </a:xfrm>
          <a:solidFill>
            <a:schemeClr val="accent2">
              <a:lumMod val="75000"/>
            </a:schemeClr>
          </a:solidFill>
        </p:grpSpPr>
        <p:sp>
          <p:nvSpPr>
            <p:cNvPr id="203" name="Freeform 95"/>
            <p:cNvSpPr>
              <a:spLocks/>
            </p:cNvSpPr>
            <p:nvPr/>
          </p:nvSpPr>
          <p:spPr bwMode="auto">
            <a:xfrm flipH="1">
              <a:off x="9527229" y="2432570"/>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4" name="Rectangle 54"/>
            <p:cNvSpPr/>
            <p:nvPr/>
          </p:nvSpPr>
          <p:spPr bwMode="auto">
            <a:xfrm>
              <a:off x="9913577" y="2763196"/>
              <a:ext cx="690196" cy="409724"/>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North Europe</a:t>
              </a:r>
              <a:endParaRPr lang="en-US" sz="1400" b="1" kern="0" dirty="0">
                <a:solidFill>
                  <a:schemeClr val="bg1"/>
                </a:solidFill>
                <a:ea typeface="Segoe UI" pitchFamily="34" charset="0"/>
                <a:cs typeface="Segoe UI" pitchFamily="34" charset="0"/>
              </a:endParaRPr>
            </a:p>
          </p:txBody>
        </p:sp>
        <p:sp>
          <p:nvSpPr>
            <p:cNvPr id="206" name="Freeform 92"/>
            <p:cNvSpPr>
              <a:spLocks noEditPoints="1"/>
            </p:cNvSpPr>
            <p:nvPr/>
          </p:nvSpPr>
          <p:spPr bwMode="black">
            <a:xfrm>
              <a:off x="9809599" y="2876480"/>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grpFill/>
            <a:ln>
              <a:noFill/>
            </a:ln>
            <a:extLst/>
          </p:spPr>
          <p:txBody>
            <a:bodyPr vert="horz" wrap="square" lIns="93260" tIns="46630" rIns="93260" bIns="46630" numCol="1" anchor="t" anchorCtr="0" compatLnSpc="1">
              <a:prstTxWarp prst="textNoShape">
                <a:avLst/>
              </a:prstTxWarp>
            </a:bodyPr>
            <a:lstStyle/>
            <a:p>
              <a:endParaRPr lang="en-US" sz="2400"/>
            </a:p>
          </p:txBody>
        </p:sp>
      </p:grpSp>
      <p:grpSp>
        <p:nvGrpSpPr>
          <p:cNvPr id="207" name="Group 206"/>
          <p:cNvGrpSpPr/>
          <p:nvPr/>
        </p:nvGrpSpPr>
        <p:grpSpPr>
          <a:xfrm>
            <a:off x="5956566" y="1707873"/>
            <a:ext cx="2123442" cy="1379008"/>
            <a:chOff x="7848780" y="2543659"/>
            <a:chExt cx="1367093" cy="887819"/>
          </a:xfrm>
        </p:grpSpPr>
        <p:sp>
          <p:nvSpPr>
            <p:cNvPr id="208" name="Freeform 95"/>
            <p:cNvSpPr>
              <a:spLocks/>
            </p:cNvSpPr>
            <p:nvPr/>
          </p:nvSpPr>
          <p:spPr bwMode="auto">
            <a:xfrm flipH="1">
              <a:off x="7848780" y="2543659"/>
              <a:ext cx="1367093" cy="8878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2800" kern="0">
                <a:solidFill>
                  <a:srgbClr val="505050"/>
                </a:solidFill>
              </a:endParaRPr>
            </a:p>
          </p:txBody>
        </p:sp>
        <p:sp>
          <p:nvSpPr>
            <p:cNvPr id="209" name="Rectangle 54"/>
            <p:cNvSpPr/>
            <p:nvPr/>
          </p:nvSpPr>
          <p:spPr bwMode="auto">
            <a:xfrm>
              <a:off x="8223112" y="2840132"/>
              <a:ext cx="690196" cy="4097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pPr>
              <a:r>
                <a:rPr lang="en-US" sz="1400" b="1" kern="0" dirty="0" smtClean="0">
                  <a:solidFill>
                    <a:schemeClr val="bg1"/>
                  </a:solidFill>
                  <a:ea typeface="Segoe UI" pitchFamily="34" charset="0"/>
                  <a:cs typeface="Segoe UI" pitchFamily="34" charset="0"/>
                </a:rPr>
                <a:t>US West</a:t>
              </a:r>
              <a:endParaRPr lang="en-US" sz="1400" b="1" kern="0" dirty="0">
                <a:solidFill>
                  <a:schemeClr val="bg1"/>
                </a:solidFill>
                <a:ea typeface="Segoe UI" pitchFamily="34" charset="0"/>
                <a:cs typeface="Segoe UI" pitchFamily="34" charset="0"/>
              </a:endParaRPr>
            </a:p>
          </p:txBody>
        </p:sp>
        <p:sp>
          <p:nvSpPr>
            <p:cNvPr id="210" name="Freeform 92"/>
            <p:cNvSpPr>
              <a:spLocks noEditPoints="1"/>
            </p:cNvSpPr>
            <p:nvPr/>
          </p:nvSpPr>
          <p:spPr bwMode="black">
            <a:xfrm>
              <a:off x="8147171" y="2938582"/>
              <a:ext cx="140896" cy="18315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endParaRPr lang="en-US" sz="2400"/>
            </a:p>
          </p:txBody>
        </p:sp>
      </p:grpSp>
      <p:sp>
        <p:nvSpPr>
          <p:cNvPr id="211" name="TextBox 210"/>
          <p:cNvSpPr txBox="1"/>
          <p:nvPr/>
        </p:nvSpPr>
        <p:spPr>
          <a:xfrm>
            <a:off x="6483136" y="6556833"/>
            <a:ext cx="1348831" cy="307777"/>
          </a:xfrm>
          <a:prstGeom prst="rect">
            <a:avLst/>
          </a:prstGeom>
          <a:noFill/>
        </p:spPr>
        <p:txBody>
          <a:bodyPr wrap="none" rtlCol="0">
            <a:spAutoFit/>
          </a:bodyPr>
          <a:lstStyle/>
          <a:p>
            <a:r>
              <a:rPr lang="en-US" sz="1400" dirty="0" smtClean="0">
                <a:solidFill>
                  <a:schemeClr val="bg1"/>
                </a:solidFill>
              </a:rPr>
              <a:t>North America</a:t>
            </a:r>
            <a:endParaRPr lang="en-US" sz="1400" dirty="0">
              <a:solidFill>
                <a:schemeClr val="bg1"/>
              </a:solidFill>
            </a:endParaRPr>
          </a:p>
        </p:txBody>
      </p:sp>
      <p:sp>
        <p:nvSpPr>
          <p:cNvPr id="212" name="TextBox 211"/>
          <p:cNvSpPr txBox="1"/>
          <p:nvPr/>
        </p:nvSpPr>
        <p:spPr>
          <a:xfrm>
            <a:off x="9153841" y="6542424"/>
            <a:ext cx="743345" cy="307777"/>
          </a:xfrm>
          <a:prstGeom prst="rect">
            <a:avLst/>
          </a:prstGeom>
          <a:noFill/>
        </p:spPr>
        <p:txBody>
          <a:bodyPr wrap="none" rtlCol="0">
            <a:spAutoFit/>
          </a:bodyPr>
          <a:lstStyle/>
          <a:p>
            <a:r>
              <a:rPr lang="en-US" sz="1400" dirty="0" smtClean="0">
                <a:solidFill>
                  <a:schemeClr val="bg1"/>
                </a:solidFill>
              </a:rPr>
              <a:t>Europe</a:t>
            </a:r>
            <a:endParaRPr lang="en-US" sz="1400" dirty="0">
              <a:solidFill>
                <a:schemeClr val="bg1"/>
              </a:solidFill>
            </a:endParaRPr>
          </a:p>
        </p:txBody>
      </p:sp>
    </p:spTree>
    <p:extLst>
      <p:ext uri="{BB962C8B-B14F-4D97-AF65-F5344CB8AC3E}">
        <p14:creationId xmlns:p14="http://schemas.microsoft.com/office/powerpoint/2010/main" val="408515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anim calcmode="lin" valueType="num">
                                      <p:cBhvr>
                                        <p:cTn id="8" dur="500" fill="hold"/>
                                        <p:tgtEl>
                                          <p:spTgt spid="81"/>
                                        </p:tgtEl>
                                        <p:attrNameLst>
                                          <p:attrName>ppt_x</p:attrName>
                                        </p:attrNameLst>
                                      </p:cBhvr>
                                      <p:tavLst>
                                        <p:tav tm="0">
                                          <p:val>
                                            <p:strVal val="#ppt_x"/>
                                          </p:val>
                                        </p:tav>
                                        <p:tav tm="100000">
                                          <p:val>
                                            <p:strVal val="#ppt_x"/>
                                          </p:val>
                                        </p:tav>
                                      </p:tavLst>
                                    </p:anim>
                                    <p:anim calcmode="lin" valueType="num">
                                      <p:cBhvr>
                                        <p:cTn id="9" dur="500" fill="hold"/>
                                        <p:tgtEl>
                                          <p:spTgt spid="8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fade">
                                      <p:cBhvr>
                                        <p:cTn id="12" dur="500"/>
                                        <p:tgtEl>
                                          <p:spTgt spid="109"/>
                                        </p:tgtEl>
                                      </p:cBhvr>
                                    </p:animEffect>
                                    <p:anim calcmode="lin" valueType="num">
                                      <p:cBhvr>
                                        <p:cTn id="13" dur="500" fill="hold"/>
                                        <p:tgtEl>
                                          <p:spTgt spid="109"/>
                                        </p:tgtEl>
                                        <p:attrNameLst>
                                          <p:attrName>ppt_x</p:attrName>
                                        </p:attrNameLst>
                                      </p:cBhvr>
                                      <p:tavLst>
                                        <p:tav tm="0">
                                          <p:val>
                                            <p:strVal val="#ppt_x"/>
                                          </p:val>
                                        </p:tav>
                                        <p:tav tm="100000">
                                          <p:val>
                                            <p:strVal val="#ppt_x"/>
                                          </p:val>
                                        </p:tav>
                                      </p:tavLst>
                                    </p:anim>
                                    <p:anim calcmode="lin" valueType="num">
                                      <p:cBhvr>
                                        <p:cTn id="14" dur="500" fill="hold"/>
                                        <p:tgtEl>
                                          <p:spTgt spid="109"/>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250"/>
                                  </p:stCondLst>
                                  <p:childTnLst>
                                    <p:set>
                                      <p:cBhvr>
                                        <p:cTn id="16" dur="1" fill="hold">
                                          <p:stCondLst>
                                            <p:cond delay="0"/>
                                          </p:stCondLst>
                                        </p:cTn>
                                        <p:tgtEl>
                                          <p:spTgt spid="77"/>
                                        </p:tgtEl>
                                        <p:attrNameLst>
                                          <p:attrName>style.visibility</p:attrName>
                                        </p:attrNameLst>
                                      </p:cBhvr>
                                      <p:to>
                                        <p:strVal val="visible"/>
                                      </p:to>
                                    </p:set>
                                    <p:animEffect transition="in" filter="wipe(down)">
                                      <p:cBhvr>
                                        <p:cTn id="17" dur="500"/>
                                        <p:tgtEl>
                                          <p:spTgt spid="77"/>
                                        </p:tgtEl>
                                      </p:cBhvr>
                                    </p:animEffect>
                                  </p:childTnLst>
                                </p:cTn>
                              </p:par>
                              <p:par>
                                <p:cTn id="18" presetID="22" presetClass="entr" presetSubtype="4" fill="hold" grpId="0" nodeType="withEffect">
                                  <p:stCondLst>
                                    <p:cond delay="250"/>
                                  </p:stCondLst>
                                  <p:childTnLst>
                                    <p:set>
                                      <p:cBhvr>
                                        <p:cTn id="19" dur="1" fill="hold">
                                          <p:stCondLst>
                                            <p:cond delay="0"/>
                                          </p:stCondLst>
                                        </p:cTn>
                                        <p:tgtEl>
                                          <p:spTgt spid="80"/>
                                        </p:tgtEl>
                                        <p:attrNameLst>
                                          <p:attrName>style.visibility</p:attrName>
                                        </p:attrNameLst>
                                      </p:cBhvr>
                                      <p:to>
                                        <p:strVal val="visible"/>
                                      </p:to>
                                    </p:set>
                                    <p:animEffect transition="in" filter="wipe(down)">
                                      <p:cBhvr>
                                        <p:cTn id="20" dur="500"/>
                                        <p:tgtEl>
                                          <p:spTgt spid="80"/>
                                        </p:tgtEl>
                                      </p:cBhvr>
                                    </p:animEffect>
                                  </p:childTnLst>
                                </p:cTn>
                              </p:par>
                              <p:par>
                                <p:cTn id="21" presetID="22" presetClass="entr" presetSubtype="4" fill="hold" grpId="0" nodeType="withEffect">
                                  <p:stCondLst>
                                    <p:cond delay="250"/>
                                  </p:stCondLst>
                                  <p:childTnLst>
                                    <p:set>
                                      <p:cBhvr>
                                        <p:cTn id="22" dur="1" fill="hold">
                                          <p:stCondLst>
                                            <p:cond delay="0"/>
                                          </p:stCondLst>
                                        </p:cTn>
                                        <p:tgtEl>
                                          <p:spTgt spid="78"/>
                                        </p:tgtEl>
                                        <p:attrNameLst>
                                          <p:attrName>style.visibility</p:attrName>
                                        </p:attrNameLst>
                                      </p:cBhvr>
                                      <p:to>
                                        <p:strVal val="visible"/>
                                      </p:to>
                                    </p:set>
                                    <p:animEffect transition="in" filter="wipe(down)">
                                      <p:cBhvr>
                                        <p:cTn id="23" dur="500"/>
                                        <p:tgtEl>
                                          <p:spTgt spid="78"/>
                                        </p:tgtEl>
                                      </p:cBhvr>
                                    </p:animEffect>
                                  </p:childTnLst>
                                </p:cTn>
                              </p:par>
                              <p:par>
                                <p:cTn id="24" presetID="22" presetClass="entr" presetSubtype="4" fill="hold" grpId="0" nodeType="withEffect">
                                  <p:stCondLst>
                                    <p:cond delay="250"/>
                                  </p:stCondLst>
                                  <p:childTnLst>
                                    <p:set>
                                      <p:cBhvr>
                                        <p:cTn id="25" dur="1" fill="hold">
                                          <p:stCondLst>
                                            <p:cond delay="0"/>
                                          </p:stCondLst>
                                        </p:cTn>
                                        <p:tgtEl>
                                          <p:spTgt spid="79"/>
                                        </p:tgtEl>
                                        <p:attrNameLst>
                                          <p:attrName>style.visibility</p:attrName>
                                        </p:attrNameLst>
                                      </p:cBhvr>
                                      <p:to>
                                        <p:strVal val="visible"/>
                                      </p:to>
                                    </p:set>
                                    <p:animEffect transition="in" filter="wipe(down)">
                                      <p:cBhvr>
                                        <p:cTn id="26" dur="500"/>
                                        <p:tgtEl>
                                          <p:spTgt spid="79"/>
                                        </p:tgtEl>
                                      </p:cBhvr>
                                    </p:animEffect>
                                  </p:childTnLst>
                                </p:cTn>
                              </p:par>
                              <p:par>
                                <p:cTn id="27" presetID="22" presetClass="entr" presetSubtype="4" fill="hold" grpId="0" nodeType="withEffect">
                                  <p:stCondLst>
                                    <p:cond delay="250"/>
                                  </p:stCondLst>
                                  <p:childTnLst>
                                    <p:set>
                                      <p:cBhvr>
                                        <p:cTn id="28" dur="1" fill="hold">
                                          <p:stCondLst>
                                            <p:cond delay="0"/>
                                          </p:stCondLst>
                                        </p:cTn>
                                        <p:tgtEl>
                                          <p:spTgt spid="76"/>
                                        </p:tgtEl>
                                        <p:attrNameLst>
                                          <p:attrName>style.visibility</p:attrName>
                                        </p:attrNameLst>
                                      </p:cBhvr>
                                      <p:to>
                                        <p:strVal val="visible"/>
                                      </p:to>
                                    </p:set>
                                    <p:animEffect transition="in" filter="wipe(down)">
                                      <p:cBhvr>
                                        <p:cTn id="2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a:t>
            </a:r>
            <a:r>
              <a:rPr lang="en-US" altLang="zh-CN" dirty="0"/>
              <a:t>Networks</a:t>
            </a:r>
            <a:endParaRPr lang="en-US" dirty="0"/>
          </a:p>
        </p:txBody>
      </p:sp>
    </p:spTree>
    <p:extLst>
      <p:ext uri="{BB962C8B-B14F-4D97-AF65-F5344CB8AC3E}">
        <p14:creationId xmlns:p14="http://schemas.microsoft.com/office/powerpoint/2010/main" val="190774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50632" y="2070511"/>
            <a:ext cx="2848714" cy="917575"/>
          </a:xfrm>
          <a:prstGeom prst="rect">
            <a:avLst/>
          </a:prstGeom>
        </p:spPr>
        <p:txBody>
          <a:bodyPr>
            <a:normAutofit fontScale="90000"/>
          </a:bodyPr>
          <a:lstStyle/>
          <a:p>
            <a:r>
              <a:rPr lang="en-US" dirty="0"/>
              <a:t>Azure </a:t>
            </a:r>
            <a:r>
              <a:rPr lang="en-US" altLang="zh-CN" dirty="0"/>
              <a:t>Virtual Networks</a:t>
            </a:r>
            <a:endParaRPr lang="en-US" dirty="0"/>
          </a:p>
        </p:txBody>
      </p:sp>
      <p:sp>
        <p:nvSpPr>
          <p:cNvPr id="6" name="Subtitle 5"/>
          <p:cNvSpPr>
            <a:spLocks noGrp="1"/>
          </p:cNvSpPr>
          <p:nvPr>
            <p:ph sz="quarter" idx="10"/>
          </p:nvPr>
        </p:nvSpPr>
        <p:spPr>
          <a:prstGeom prst="rect">
            <a:avLst/>
          </a:prstGeom>
        </p:spPr>
        <p:txBody>
          <a:bodyPr anchor="ctr">
            <a:noAutofit/>
          </a:bodyPr>
          <a:lstStyle/>
          <a:p>
            <a:pPr marL="571500" indent="-571500">
              <a:lnSpc>
                <a:spcPct val="250000"/>
              </a:lnSpc>
              <a:buClr>
                <a:srgbClr val="92D050"/>
              </a:buClr>
              <a:buFont typeface="Wingdings" panose="05000000000000000000" pitchFamily="2" charset="2"/>
              <a:buChar char="à"/>
            </a:pPr>
            <a:r>
              <a:rPr lang="en-US" altLang="zh-CN" sz="3200" dirty="0">
                <a:sym typeface="Wingdings" panose="05000000000000000000" pitchFamily="2" charset="2"/>
              </a:rPr>
              <a:t>A protected private virtual network in cloud</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Extend enterprise networks into Azure</a:t>
            </a:r>
            <a:endParaRPr lang="en-US" sz="3200" dirty="0"/>
          </a:p>
          <a:p>
            <a:pPr marL="571500" indent="-571500">
              <a:lnSpc>
                <a:spcPct val="250000"/>
              </a:lnSpc>
              <a:buClr>
                <a:srgbClr val="92D050"/>
              </a:buClr>
              <a:buFont typeface="Wingdings" panose="05000000000000000000" pitchFamily="2" charset="2"/>
              <a:buChar char="à"/>
            </a:pPr>
            <a:r>
              <a:rPr lang="en-US" sz="3200" dirty="0">
                <a:sym typeface="Wingdings" panose="05000000000000000000" pitchFamily="2" charset="2"/>
              </a:rPr>
              <a:t>Cross-premises connectivity</a:t>
            </a:r>
          </a:p>
        </p:txBody>
      </p:sp>
    </p:spTree>
    <p:extLst>
      <p:ext uri="{BB962C8B-B14F-4D97-AF65-F5344CB8AC3E}">
        <p14:creationId xmlns:p14="http://schemas.microsoft.com/office/powerpoint/2010/main" val="87611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22 </a:t>
            </a:r>
            <a:r>
              <a:rPr lang="es-AR" dirty="0" err="1" smtClean="0"/>
              <a:t>DataCenters</a:t>
            </a:r>
            <a:r>
              <a:rPr lang="es-AR" dirty="0" smtClean="0"/>
              <a:t> (24 total)</a:t>
            </a:r>
            <a:endParaRPr lang="es-AR" dirty="0"/>
          </a:p>
        </p:txBody>
      </p:sp>
      <p:sp>
        <p:nvSpPr>
          <p:cNvPr id="3" name="Marcador de contenido 2"/>
          <p:cNvSpPr>
            <a:spLocks noGrp="1"/>
          </p:cNvSpPr>
          <p:nvPr>
            <p:ph sz="quarter" idx="10"/>
          </p:nvPr>
        </p:nvSpPr>
        <p:spPr/>
        <p:txBody>
          <a:bodyPr/>
          <a:lstStyle/>
          <a:p>
            <a:r>
              <a:rPr lang="en-US" dirty="0"/>
              <a:t>Hyper-V based virtualization </a:t>
            </a:r>
            <a:r>
              <a:rPr lang="en-US" dirty="0" smtClean="0"/>
              <a:t>platform </a:t>
            </a:r>
          </a:p>
          <a:p>
            <a:r>
              <a:rPr lang="en-US" dirty="0" smtClean="0"/>
              <a:t>2 x Amazon AWS / 6 x Google DC Regions</a:t>
            </a:r>
          </a:p>
          <a:p>
            <a:r>
              <a:rPr lang="en-US" dirty="0" smtClean="0"/>
              <a:t>Fastest growing ecosystem (Evolution, Automation, Apps, Partners) +-</a:t>
            </a:r>
          </a:p>
          <a:p>
            <a:r>
              <a:rPr lang="en-US" dirty="0" smtClean="0"/>
              <a:t>Biggest VM Size (G-Series)</a:t>
            </a:r>
          </a:p>
          <a:p>
            <a:r>
              <a:rPr lang="en-US" dirty="0" smtClean="0"/>
              <a:t>SSD I/O Performance</a:t>
            </a:r>
          </a:p>
          <a:p>
            <a:r>
              <a:rPr lang="en-US" dirty="0" smtClean="0"/>
              <a:t>South </a:t>
            </a:r>
            <a:r>
              <a:rPr lang="en-US" dirty="0" err="1" smtClean="0"/>
              <a:t>Brasil</a:t>
            </a:r>
            <a:r>
              <a:rPr lang="en-US" dirty="0" smtClean="0"/>
              <a:t> location (Argentina proximity) -&gt; New DC</a:t>
            </a:r>
          </a:p>
          <a:p>
            <a:endParaRPr lang="en-US" dirty="0" smtClean="0"/>
          </a:p>
        </p:txBody>
      </p:sp>
    </p:spTree>
    <p:extLst>
      <p:ext uri="{BB962C8B-B14F-4D97-AF65-F5344CB8AC3E}">
        <p14:creationId xmlns:p14="http://schemas.microsoft.com/office/powerpoint/2010/main" val="322944557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smtClean="0"/>
              <a:t>Virtual Network Scenarios</a:t>
            </a:r>
            <a:endParaRPr lang="en-US" dirty="0"/>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smtClean="0"/>
              <a:t>Hybrid Public/Private Cloud</a:t>
            </a:r>
          </a:p>
          <a:p>
            <a:pPr marL="457200" lvl="1" indent="0">
              <a:buNone/>
            </a:pPr>
            <a:r>
              <a:rPr lang="en-US" dirty="0" smtClean="0"/>
              <a:t>Enterprise app in Microsoft Azure</a:t>
            </a:r>
            <a:r>
              <a:rPr lang="en-US" altLang="zh-CN" dirty="0" smtClean="0"/>
              <a:t> requiring connectivity to </a:t>
            </a:r>
            <a:r>
              <a:rPr lang="en-US" altLang="zh-CN" dirty="0" err="1" smtClean="0"/>
              <a:t>on-premise</a:t>
            </a:r>
            <a:r>
              <a:rPr lang="en-US" altLang="zh-CN" dirty="0" smtClean="0"/>
              <a:t> resources</a:t>
            </a:r>
            <a:endParaRPr lang="en-US" dirty="0" smtClean="0"/>
          </a:p>
          <a:p>
            <a:r>
              <a:rPr lang="en-US" sz="2800" dirty="0" smtClean="0"/>
              <a:t>Enterprise Identity and Access Control</a:t>
            </a:r>
          </a:p>
          <a:p>
            <a:pPr marL="457200" lvl="1" indent="0">
              <a:buNone/>
            </a:pPr>
            <a:r>
              <a:rPr lang="en-US" dirty="0" smtClean="0"/>
              <a:t>Manage identity and access control with </a:t>
            </a:r>
            <a:r>
              <a:rPr lang="en-US" dirty="0" err="1" smtClean="0"/>
              <a:t>on-premise</a:t>
            </a:r>
            <a:r>
              <a:rPr lang="en-US" dirty="0" smtClean="0"/>
              <a:t> resources (on-premises Active Directory)</a:t>
            </a:r>
          </a:p>
          <a:p>
            <a:r>
              <a:rPr lang="en-US" sz="2800" dirty="0" smtClean="0"/>
              <a:t>Monitoring and Management</a:t>
            </a:r>
          </a:p>
          <a:p>
            <a:pPr marL="457200" lvl="1" indent="0">
              <a:buNone/>
            </a:pPr>
            <a:r>
              <a:rPr lang="en-US" dirty="0" smtClean="0"/>
              <a:t>Remote monitoring and trouble-shooting of resources running in Azure</a:t>
            </a:r>
          </a:p>
          <a:p>
            <a:r>
              <a:rPr lang="en-US" sz="2800" dirty="0" smtClean="0"/>
              <a:t>Advanced Connectivity Requirements</a:t>
            </a:r>
          </a:p>
          <a:p>
            <a:pPr marL="457200" lvl="1" indent="0">
              <a:buNone/>
            </a:pPr>
            <a:r>
              <a:rPr lang="en-US" dirty="0" smtClean="0"/>
              <a:t>Cloud deployments requiring IP addresses and direct connectivity across services</a:t>
            </a:r>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5820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Cross-premises Connectivity</a:t>
            </a:r>
            <a:endParaRPr lang="en-US" dirty="0"/>
          </a:p>
        </p:txBody>
      </p:sp>
      <p:sp>
        <p:nvSpPr>
          <p:cNvPr id="3" name="Content Placeholder 2"/>
          <p:cNvSpPr>
            <a:spLocks noGrp="1"/>
          </p:cNvSpPr>
          <p:nvPr>
            <p:ph sz="quarter" idx="10"/>
          </p:nvPr>
        </p:nvSpPr>
        <p:spPr>
          <a:xfrm>
            <a:off x="274391" y="1620252"/>
            <a:ext cx="11614318" cy="5005295"/>
          </a:xfrm>
          <a:prstGeom prst="rect">
            <a:avLst/>
          </a:prstGeom>
        </p:spPr>
        <p:txBody>
          <a:bodyPr>
            <a:noAutofit/>
          </a:bodyPr>
          <a:lstStyle/>
          <a:p>
            <a:r>
              <a:rPr lang="en-US" sz="3200" dirty="0" smtClean="0"/>
              <a:t>Site-to</a:t>
            </a:r>
            <a:r>
              <a:rPr lang="en-US" altLang="zh-CN" sz="3200" dirty="0" smtClean="0"/>
              <a:t>-site</a:t>
            </a:r>
          </a:p>
          <a:p>
            <a:pPr marL="457200" lvl="1" indent="0">
              <a:buNone/>
            </a:pPr>
            <a:r>
              <a:rPr lang="en-US" altLang="zh-CN" sz="2000" dirty="0"/>
              <a:t>Create a secure connection between your on-premises site and your virtual </a:t>
            </a:r>
            <a:r>
              <a:rPr lang="en-US" altLang="zh-CN" sz="2000" dirty="0" smtClean="0"/>
              <a:t>network</a:t>
            </a:r>
          </a:p>
          <a:p>
            <a:pPr marL="457200" lvl="1" indent="0">
              <a:buNone/>
            </a:pPr>
            <a:endParaRPr lang="en-US" altLang="zh-CN" sz="2000" dirty="0"/>
          </a:p>
          <a:p>
            <a:r>
              <a:rPr lang="en-US" altLang="zh-CN" sz="3200" dirty="0" smtClean="0"/>
              <a:t>Point-to-site</a:t>
            </a:r>
          </a:p>
          <a:p>
            <a:pPr marL="457200" lvl="1" indent="0">
              <a:buNone/>
            </a:pPr>
            <a:r>
              <a:rPr lang="en-US" altLang="zh-CN" sz="2000" dirty="0"/>
              <a:t>Create a secure connection via VPN to your virtual </a:t>
            </a:r>
            <a:r>
              <a:rPr lang="en-US" altLang="zh-CN" sz="2000" dirty="0" smtClean="0"/>
              <a:t>network</a:t>
            </a:r>
          </a:p>
          <a:p>
            <a:pPr marL="457200" lvl="1" indent="0">
              <a:buNone/>
            </a:pPr>
            <a:endParaRPr lang="en-US" altLang="zh-CN" sz="2000" dirty="0" smtClean="0"/>
          </a:p>
          <a:p>
            <a:r>
              <a:rPr lang="en-US" altLang="zh-CN" sz="3200" dirty="0" smtClean="0"/>
              <a:t>ExpressRoute</a:t>
            </a:r>
            <a:r>
              <a:rPr lang="en-US" altLang="zh-CN" sz="3200" baseline="30000" dirty="0" smtClean="0"/>
              <a:t>TM</a:t>
            </a:r>
          </a:p>
          <a:p>
            <a:pPr marL="457200" lvl="1" indent="0">
              <a:buNone/>
            </a:pPr>
            <a:r>
              <a:rPr lang="en-US" altLang="zh-CN" sz="2800" baseline="30000" dirty="0" smtClean="0"/>
              <a:t/>
            </a:r>
            <a:br>
              <a:rPr lang="en-US" altLang="zh-CN" sz="2800" baseline="30000" dirty="0" smtClean="0"/>
            </a:br>
            <a:r>
              <a:rPr lang="en-US" altLang="zh-CN" sz="2800" baseline="30000" dirty="0" smtClean="0"/>
              <a:t>Create </a:t>
            </a:r>
            <a:r>
              <a:rPr lang="en-US" altLang="zh-CN" sz="2800" baseline="30000" dirty="0"/>
              <a:t>a private connection between Azure </a:t>
            </a:r>
            <a:r>
              <a:rPr lang="en-US" altLang="zh-CN" sz="2800" baseline="30000" dirty="0" smtClean="0"/>
              <a:t/>
            </a:r>
            <a:br>
              <a:rPr lang="en-US" altLang="zh-CN" sz="2800" baseline="30000" dirty="0" smtClean="0"/>
            </a:br>
            <a:r>
              <a:rPr lang="en-US" altLang="zh-CN" sz="2800" baseline="30000" dirty="0" smtClean="0"/>
              <a:t>data </a:t>
            </a:r>
            <a:r>
              <a:rPr lang="en-US" altLang="zh-CN" sz="2800" baseline="30000" dirty="0"/>
              <a:t>centers and infrastructures on </a:t>
            </a:r>
            <a:r>
              <a:rPr lang="en-US" altLang="zh-CN" sz="2800" baseline="30000" dirty="0" smtClean="0"/>
              <a:t/>
            </a:r>
            <a:br>
              <a:rPr lang="en-US" altLang="zh-CN" sz="2800" baseline="30000" dirty="0" smtClean="0"/>
            </a:br>
            <a:r>
              <a:rPr lang="en-US" altLang="zh-CN" sz="2800" baseline="30000" dirty="0" smtClean="0"/>
              <a:t>your </a:t>
            </a:r>
            <a:r>
              <a:rPr lang="en-US" altLang="zh-CN" sz="2800" baseline="30000" dirty="0"/>
              <a:t>premises or in a co-location environment.</a:t>
            </a:r>
          </a:p>
          <a:p>
            <a:pPr lvl="2"/>
            <a:r>
              <a:rPr lang="en-US" altLang="zh-CN" sz="2400" baseline="30000" dirty="0"/>
              <a:t>Connect at an </a:t>
            </a:r>
            <a:r>
              <a:rPr lang="en-US" altLang="zh-CN" sz="2400" baseline="30000" dirty="0" err="1"/>
              <a:t>ExpressRoute</a:t>
            </a:r>
            <a:r>
              <a:rPr lang="en-US" altLang="zh-CN" sz="2400" baseline="30000" dirty="0"/>
              <a:t> location (Exchange Provider facility)</a:t>
            </a:r>
          </a:p>
          <a:p>
            <a:pPr lvl="2"/>
            <a:r>
              <a:rPr lang="en-US" altLang="zh-CN" sz="2400" baseline="30000" dirty="0"/>
              <a:t>Direct connect via a Network Service Provider</a:t>
            </a:r>
          </a:p>
          <a:p>
            <a:pPr lvl="1"/>
            <a:endParaRPr lang="en-US" altLang="zh-CN" sz="2400" baseline="30000"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grpSp>
        <p:nvGrpSpPr>
          <p:cNvPr id="6" name="Group 5"/>
          <p:cNvGrpSpPr/>
          <p:nvPr/>
        </p:nvGrpSpPr>
        <p:grpSpPr>
          <a:xfrm>
            <a:off x="6538750" y="3995760"/>
            <a:ext cx="4911570" cy="1571921"/>
            <a:chOff x="6810148" y="4977493"/>
            <a:chExt cx="4214130" cy="1295615"/>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148" y="4977493"/>
              <a:ext cx="495300" cy="495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4458" y="5025118"/>
              <a:ext cx="933450" cy="4476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918" y="5065993"/>
              <a:ext cx="885825" cy="42862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753" y="5096555"/>
              <a:ext cx="1152525" cy="3048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168" y="5796858"/>
              <a:ext cx="1428750" cy="47625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9753" y="5796858"/>
              <a:ext cx="762000" cy="419100"/>
            </a:xfrm>
            <a:prstGeom prst="rect">
              <a:avLst/>
            </a:prstGeom>
          </p:spPr>
        </p:pic>
      </p:grpSp>
    </p:spTree>
    <p:extLst>
      <p:ext uri="{BB962C8B-B14F-4D97-AF65-F5344CB8AC3E}">
        <p14:creationId xmlns:p14="http://schemas.microsoft.com/office/powerpoint/2010/main" val="6106196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Scale>
                                      <p:cBhvr>
                                        <p:cTn id="7"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6"/>
                                        </p:tgtEl>
                                        <p:attrNameLst>
                                          <p:attrName>ppt_x</p:attrName>
                                          <p:attrName>ppt_y</p:attrName>
                                        </p:attrNameLst>
                                      </p:cBhvr>
                                    </p:animMotion>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smtClean="0"/>
              <a:t>Azure Stack</a:t>
            </a:r>
            <a:br>
              <a:rPr lang="en-US" dirty="0" smtClean="0"/>
            </a:br>
            <a:r>
              <a:rPr lang="en-US" dirty="0" smtClean="0"/>
              <a:t>(Azure on premise)</a:t>
            </a:r>
            <a:endParaRPr lang="en-US" dirty="0"/>
          </a:p>
        </p:txBody>
      </p:sp>
    </p:spTree>
    <p:extLst>
      <p:ext uri="{BB962C8B-B14F-4D97-AF65-F5344CB8AC3E}">
        <p14:creationId xmlns:p14="http://schemas.microsoft.com/office/powerpoint/2010/main" val="16827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smtClean="0"/>
              <a:t>Azure Stack – Intro	</a:t>
            </a:r>
            <a:endParaRPr lang="en-US" dirty="0"/>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smtClean="0"/>
              <a:t>Install Azure to build your own cloud</a:t>
            </a:r>
          </a:p>
          <a:p>
            <a:r>
              <a:rPr lang="en-US" sz="2800" dirty="0" smtClean="0"/>
              <a:t>Available </a:t>
            </a:r>
            <a:r>
              <a:rPr lang="en-US" sz="2800" dirty="0"/>
              <a:t>only with </a:t>
            </a:r>
            <a:r>
              <a:rPr lang="en-US" sz="2800" b="1" dirty="0"/>
              <a:t>Windows Server 2016 Datacenter Edition Technical Preview </a:t>
            </a:r>
            <a:r>
              <a:rPr lang="en-US" sz="2800" b="1" dirty="0" smtClean="0"/>
              <a:t>4</a:t>
            </a:r>
            <a:r>
              <a:rPr lang="en-US" sz="2800" dirty="0" smtClean="0"/>
              <a:t> </a:t>
            </a:r>
            <a:r>
              <a:rPr lang="en-US" sz="2800" dirty="0" err="1" smtClean="0"/>
              <a:t>PoC</a:t>
            </a:r>
            <a:endParaRPr lang="en-US" sz="2800" dirty="0" smtClean="0"/>
          </a:p>
          <a:p>
            <a:r>
              <a:rPr lang="en-US" dirty="0">
                <a:hlinkClick r:id="rId2"/>
              </a:rPr>
              <a:t>https://azure.microsoft.com/en-us/documentation/azure-stack</a:t>
            </a:r>
            <a:r>
              <a:rPr lang="en-US" dirty="0" smtClean="0">
                <a:hlinkClick r:id="rId2"/>
              </a:rPr>
              <a:t>/</a:t>
            </a:r>
            <a:r>
              <a:rPr lang="en-US" dirty="0" smtClean="0"/>
              <a:t> </a:t>
            </a:r>
          </a:p>
          <a:p>
            <a:r>
              <a:rPr lang="en-US" dirty="0"/>
              <a:t>Minimal </a:t>
            </a:r>
            <a:r>
              <a:rPr lang="en-US" dirty="0" smtClean="0"/>
              <a:t>requirements:</a:t>
            </a:r>
            <a:endParaRPr lang="en-US" dirty="0"/>
          </a:p>
          <a:p>
            <a:pPr lvl="1"/>
            <a:r>
              <a:rPr lang="en-US" dirty="0" smtClean="0"/>
              <a:t>1 Server</a:t>
            </a:r>
          </a:p>
          <a:p>
            <a:pPr lvl="1"/>
            <a:r>
              <a:rPr lang="en-US" dirty="0" smtClean="0"/>
              <a:t>12 Cores</a:t>
            </a:r>
          </a:p>
          <a:p>
            <a:pPr lvl="1"/>
            <a:r>
              <a:rPr lang="en-US" dirty="0" smtClean="0"/>
              <a:t>1 Disk OS + 4 separate Disks</a:t>
            </a:r>
          </a:p>
          <a:p>
            <a:pPr lvl="1"/>
            <a:r>
              <a:rPr lang="en-US" dirty="0" smtClean="0"/>
              <a:t>96GB RAM / 128GB RAM</a:t>
            </a:r>
          </a:p>
          <a:p>
            <a:pPr marL="336076" lvl="1" indent="0">
              <a:buNone/>
            </a:pPr>
            <a:endParaRPr lang="en-US"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98983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smtClean="0"/>
              <a:t>Azure Stack – Architecture	</a:t>
            </a:r>
            <a:endParaRPr lang="en-US" dirty="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pic>
        <p:nvPicPr>
          <p:cNvPr id="4098" name="Picture 2" descr="https://acom.azurecomcdn.net/80C57D/cdn/mediahandler/docarticles/dpsmedia-prod/azure.microsoft.com/en-us/documentation/articles/azure-stack-architecture/20160411101409/imag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810" y="1417609"/>
            <a:ext cx="5067300" cy="516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31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3280" y="500034"/>
            <a:ext cx="8772126" cy="917575"/>
          </a:xfrm>
          <a:prstGeom prst="rect">
            <a:avLst/>
          </a:prstGeom>
        </p:spPr>
        <p:txBody>
          <a:bodyPr/>
          <a:lstStyle/>
          <a:p>
            <a:r>
              <a:rPr lang="en-US" dirty="0" smtClean="0"/>
              <a:t>Final Thoughts</a:t>
            </a:r>
            <a:endParaRPr lang="en-US" dirty="0"/>
          </a:p>
        </p:txBody>
      </p:sp>
      <p:sp>
        <p:nvSpPr>
          <p:cNvPr id="3" name="Content Placeholder 2"/>
          <p:cNvSpPr>
            <a:spLocks noGrp="1"/>
          </p:cNvSpPr>
          <p:nvPr>
            <p:ph sz="quarter" idx="10"/>
          </p:nvPr>
        </p:nvSpPr>
        <p:spPr>
          <a:xfrm>
            <a:off x="598120" y="1665212"/>
            <a:ext cx="10923320" cy="4343400"/>
          </a:xfrm>
          <a:prstGeom prst="rect">
            <a:avLst/>
          </a:prstGeom>
        </p:spPr>
        <p:txBody>
          <a:bodyPr>
            <a:noAutofit/>
          </a:bodyPr>
          <a:lstStyle/>
          <a:p>
            <a:r>
              <a:rPr lang="en-US" sz="2800" dirty="0" smtClean="0"/>
              <a:t>Cloud Adoption is a Must</a:t>
            </a:r>
            <a:endParaRPr lang="en-US" sz="2800" dirty="0"/>
          </a:p>
          <a:p>
            <a:pPr marL="457200" lvl="1" indent="0">
              <a:buNone/>
            </a:pPr>
            <a:r>
              <a:rPr lang="en-US" dirty="0" smtClean="0"/>
              <a:t>But connectivity and pricing must be carefully calculated.</a:t>
            </a:r>
            <a:endParaRPr lang="en-US" dirty="0"/>
          </a:p>
          <a:p>
            <a:r>
              <a:rPr lang="en-US" sz="2800" dirty="0" smtClean="0"/>
              <a:t>Azure is growing ! (rough childhood)</a:t>
            </a:r>
          </a:p>
          <a:p>
            <a:pPr marL="457200" lvl="1" indent="0">
              <a:buNone/>
            </a:pPr>
            <a:r>
              <a:rPr lang="en-US" dirty="0" smtClean="0"/>
              <a:t>Fast / Learning from the others (AWS / Google)</a:t>
            </a:r>
          </a:p>
          <a:p>
            <a:r>
              <a:rPr lang="en-US" sz="2800" dirty="0" smtClean="0"/>
              <a:t>Although, Usability is nice on the new portal is not 100%.</a:t>
            </a:r>
          </a:p>
          <a:p>
            <a:pPr marL="457200" lvl="1" indent="0">
              <a:buNone/>
            </a:pPr>
            <a:r>
              <a:rPr lang="en-US" dirty="0" smtClean="0"/>
              <a:t>Some resources are only managed by Classic Portal / </a:t>
            </a:r>
            <a:r>
              <a:rPr lang="en-US" dirty="0" err="1" smtClean="0"/>
              <a:t>Powershell</a:t>
            </a:r>
            <a:endParaRPr lang="en-US" dirty="0" smtClean="0"/>
          </a:p>
        </p:txBody>
      </p:sp>
      <p:sp>
        <p:nvSpPr>
          <p:cNvPr id="8" name="TextBox 7"/>
          <p:cNvSpPr txBox="1"/>
          <p:nvPr/>
        </p:nvSpPr>
        <p:spPr>
          <a:xfrm>
            <a:off x="598120" y="6256216"/>
            <a:ext cx="1792863" cy="369332"/>
          </a:xfrm>
          <a:prstGeom prst="rect">
            <a:avLst/>
          </a:prstGeom>
          <a:noFill/>
        </p:spPr>
        <p:txBody>
          <a:bodyPr wrap="none" rtlCol="0">
            <a:spAutoFit/>
          </a:bodyPr>
          <a:lstStyle/>
          <a:p>
            <a:r>
              <a:rPr lang="en-US" dirty="0" smtClean="0">
                <a:solidFill>
                  <a:schemeClr val="bg1"/>
                </a:solidFill>
              </a:rPr>
              <a:t>Microsoft Azure</a:t>
            </a:r>
            <a:endParaRPr lang="en-US" dirty="0">
              <a:solidFill>
                <a:schemeClr val="bg1"/>
              </a:solidFill>
            </a:endParaRPr>
          </a:p>
        </p:txBody>
      </p:sp>
    </p:spTree>
    <p:extLst>
      <p:ext uri="{BB962C8B-B14F-4D97-AF65-F5344CB8AC3E}">
        <p14:creationId xmlns:p14="http://schemas.microsoft.com/office/powerpoint/2010/main" val="133571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smtClean="0">
                  <a:solidFill>
                    <a:srgbClr val="FFFFFF"/>
                  </a:solidFill>
                  <a:latin typeface="Segoe UI Light"/>
                </a:rPr>
                <a:t>Questions ?</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dirty="0" smtClean="0">
                  <a:solidFill>
                    <a:srgbClr val="11C1FF"/>
                  </a:solidFill>
                  <a:latin typeface="+mj-lt"/>
                </a:rPr>
                <a:t>Thanks </a:t>
              </a:r>
              <a:endParaRPr lang="en-US" sz="4000" dirty="0">
                <a:solidFill>
                  <a:srgbClr val="11C1FF"/>
                </a:solidFill>
                <a:latin typeface="+mj-lt"/>
              </a:endParaRPr>
            </a:p>
          </p:txBody>
        </p:sp>
      </p:grpSp>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4463" y="6055825"/>
            <a:ext cx="1545617" cy="669767"/>
          </a:xfrm>
          <a:prstGeom prst="rect">
            <a:avLst/>
          </a:prstGeom>
        </p:spPr>
      </p:pic>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7277" y="174716"/>
            <a:ext cx="9976363" cy="917575"/>
          </a:xfrm>
        </p:spPr>
        <p:txBody>
          <a:bodyPr/>
          <a:lstStyle/>
          <a:p>
            <a:r>
              <a:rPr lang="es-AR" dirty="0" err="1" smtClean="0"/>
              <a:t>Talking</a:t>
            </a:r>
            <a:r>
              <a:rPr lang="es-AR" dirty="0" smtClean="0"/>
              <a:t> </a:t>
            </a:r>
            <a:r>
              <a:rPr lang="es-AR" dirty="0" err="1" smtClean="0"/>
              <a:t>about</a:t>
            </a:r>
            <a:r>
              <a:rPr lang="es-AR" dirty="0" smtClean="0"/>
              <a:t> </a:t>
            </a:r>
            <a:r>
              <a:rPr lang="es-AR" dirty="0" err="1" smtClean="0"/>
              <a:t>cloud</a:t>
            </a:r>
            <a:endParaRPr lang="es-AR" dirty="0"/>
          </a:p>
        </p:txBody>
      </p:sp>
      <p:sp>
        <p:nvSpPr>
          <p:cNvPr id="5" name="Left Brace 28"/>
          <p:cNvSpPr/>
          <p:nvPr/>
        </p:nvSpPr>
        <p:spPr>
          <a:xfrm flipH="1">
            <a:off x="6702431" y="3808011"/>
            <a:ext cx="228600" cy="1764000"/>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6" name="Left Brace 30"/>
          <p:cNvSpPr/>
          <p:nvPr/>
        </p:nvSpPr>
        <p:spPr>
          <a:xfrm>
            <a:off x="4916451" y="1575025"/>
            <a:ext cx="133350" cy="2200272"/>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sz="1800" dirty="0">
              <a:solidFill>
                <a:srgbClr val="FFFFFF"/>
              </a:solidFill>
              <a:latin typeface="Segoe UI"/>
              <a:ea typeface="Segoe UI" pitchFamily="34" charset="0"/>
              <a:cs typeface="Segoe UI" pitchFamily="34" charset="0"/>
            </a:endParaRPr>
          </a:p>
        </p:txBody>
      </p:sp>
      <p:grpSp>
        <p:nvGrpSpPr>
          <p:cNvPr id="7" name="Group 63"/>
          <p:cNvGrpSpPr/>
          <p:nvPr/>
        </p:nvGrpSpPr>
        <p:grpSpPr>
          <a:xfrm>
            <a:off x="2162376" y="1088865"/>
            <a:ext cx="8720688" cy="5241102"/>
            <a:chOff x="3275369" y="1136246"/>
            <a:chExt cx="8720688" cy="5241102"/>
          </a:xfrm>
        </p:grpSpPr>
        <p:sp>
          <p:nvSpPr>
            <p:cNvPr id="11" name="Rectangle 4"/>
            <p:cNvSpPr/>
            <p:nvPr/>
          </p:nvSpPr>
          <p:spPr bwMode="auto">
            <a:xfrm>
              <a:off x="3275369" y="1136246"/>
              <a:ext cx="8720688" cy="5139864"/>
            </a:xfrm>
            <a:prstGeom prst="rect">
              <a:avLst/>
            </a:pr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Rectangle 18"/>
            <p:cNvSpPr/>
            <p:nvPr/>
          </p:nvSpPr>
          <p:spPr>
            <a:xfrm>
              <a:off x="4380302" y="1359740"/>
              <a:ext cx="1649142" cy="513397"/>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2000" dirty="0" err="1" smtClean="0">
                  <a:solidFill>
                    <a:srgbClr val="595959">
                      <a:alpha val="99000"/>
                    </a:srgbClr>
                  </a:solidFill>
                  <a:ea typeface="Kozuka Gothic Pro R" pitchFamily="34" charset="-128"/>
                </a:rPr>
                <a:t>IaaS</a:t>
              </a:r>
              <a:endParaRPr lang="en-US" sz="1600" dirty="0">
                <a:solidFill>
                  <a:srgbClr val="595959">
                    <a:alpha val="99000"/>
                  </a:srgbClr>
                </a:solidFill>
                <a:ea typeface="Kozuka Gothic Pro R" pitchFamily="34" charset="-128"/>
              </a:endParaRPr>
            </a:p>
          </p:txBody>
        </p:sp>
        <p:sp>
          <p:nvSpPr>
            <p:cNvPr id="13" name="Rectangle 19"/>
            <p:cNvSpPr/>
            <p:nvPr/>
          </p:nvSpPr>
          <p:spPr>
            <a:xfrm>
              <a:off x="4410447" y="5286791"/>
              <a:ext cx="1638241" cy="381000"/>
            </a:xfrm>
            <a:prstGeom prst="rect">
              <a:avLst/>
            </a:prstGeom>
            <a:solidFill>
              <a:srgbClr val="00006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14" name="Rectangle 20"/>
            <p:cNvSpPr/>
            <p:nvPr/>
          </p:nvSpPr>
          <p:spPr>
            <a:xfrm>
              <a:off x="4410447" y="4831972"/>
              <a:ext cx="1638241" cy="381000"/>
            </a:xfrm>
            <a:prstGeom prst="rect">
              <a:avLst/>
            </a:prstGeom>
            <a:solidFill>
              <a:srgbClr val="00006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15" name="Rectangle 21"/>
            <p:cNvSpPr/>
            <p:nvPr/>
          </p:nvSpPr>
          <p:spPr>
            <a:xfrm>
              <a:off x="4410447" y="5741608"/>
              <a:ext cx="1638241" cy="381000"/>
            </a:xfrm>
            <a:prstGeom prst="rect">
              <a:avLst/>
            </a:prstGeom>
            <a:solidFill>
              <a:srgbClr val="00006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16" name="Rectangle 22"/>
            <p:cNvSpPr/>
            <p:nvPr/>
          </p:nvSpPr>
          <p:spPr>
            <a:xfrm>
              <a:off x="4410447" y="3922334"/>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17" name="Rectangle 23"/>
            <p:cNvSpPr/>
            <p:nvPr/>
          </p:nvSpPr>
          <p:spPr>
            <a:xfrm>
              <a:off x="4410447" y="3467515"/>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18" name="Rectangle 24"/>
            <p:cNvSpPr/>
            <p:nvPr/>
          </p:nvSpPr>
          <p:spPr>
            <a:xfrm>
              <a:off x="4410447" y="4377153"/>
              <a:ext cx="1638241"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19" name="Rectangle 25"/>
            <p:cNvSpPr/>
            <p:nvPr/>
          </p:nvSpPr>
          <p:spPr>
            <a:xfrm>
              <a:off x="4410447" y="2557877"/>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sp>
          <p:nvSpPr>
            <p:cNvPr id="20" name="Rectangle 26"/>
            <p:cNvSpPr/>
            <p:nvPr/>
          </p:nvSpPr>
          <p:spPr>
            <a:xfrm>
              <a:off x="4410447" y="2103058"/>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21" name="Rectangle 27"/>
            <p:cNvSpPr/>
            <p:nvPr/>
          </p:nvSpPr>
          <p:spPr>
            <a:xfrm>
              <a:off x="4410447" y="3012696"/>
              <a:ext cx="1638241"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22" name="TextBox 56"/>
            <p:cNvSpPr txBox="1"/>
            <p:nvPr/>
          </p:nvSpPr>
          <p:spPr>
            <a:xfrm flipH="1">
              <a:off x="6231485" y="4392886"/>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23" name="TextBox 58"/>
            <p:cNvSpPr txBox="1"/>
            <p:nvPr/>
          </p:nvSpPr>
          <p:spPr>
            <a:xfrm>
              <a:off x="3859670" y="267721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grpSp>
          <p:nvGrpSpPr>
            <p:cNvPr id="24" name="Group 32"/>
            <p:cNvGrpSpPr/>
            <p:nvPr/>
          </p:nvGrpSpPr>
          <p:grpSpPr>
            <a:xfrm>
              <a:off x="6461726" y="1332173"/>
              <a:ext cx="2706420" cy="4798706"/>
              <a:chOff x="5979422" y="1583373"/>
              <a:chExt cx="2706420" cy="4798706"/>
            </a:xfrm>
          </p:grpSpPr>
          <p:sp>
            <p:nvSpPr>
              <p:cNvPr id="38" name="Rectangle 33"/>
              <p:cNvSpPr/>
              <p:nvPr/>
            </p:nvSpPr>
            <p:spPr>
              <a:xfrm>
                <a:off x="6405737" y="1583373"/>
                <a:ext cx="171674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2000" dirty="0" err="1" smtClean="0">
                    <a:solidFill>
                      <a:srgbClr val="595959">
                        <a:alpha val="99000"/>
                      </a:srgbClr>
                    </a:solidFill>
                    <a:ea typeface="Kozuka Gothic Pro R" pitchFamily="34" charset="-128"/>
                  </a:rPr>
                  <a:t>PaaS</a:t>
                </a:r>
                <a:endParaRPr lang="en-US" sz="1600" dirty="0">
                  <a:solidFill>
                    <a:srgbClr val="595959">
                      <a:alpha val="99000"/>
                    </a:srgbClr>
                  </a:solidFill>
                  <a:ea typeface="Kozuka Gothic Pro R" pitchFamily="34" charset="-128"/>
                </a:endParaRPr>
              </a:p>
            </p:txBody>
          </p:sp>
          <p:sp>
            <p:nvSpPr>
              <p:cNvPr id="39" name="Left Brace 34"/>
              <p:cNvSpPr/>
              <p:nvPr/>
            </p:nvSpPr>
            <p:spPr>
              <a:xfrm flipH="1">
                <a:off x="8131739" y="3259131"/>
                <a:ext cx="209580" cy="3122948"/>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40" name="TextBox 54"/>
              <p:cNvSpPr txBox="1"/>
              <p:nvPr/>
            </p:nvSpPr>
            <p:spPr>
              <a:xfrm flipH="1">
                <a:off x="8285732" y="3992249"/>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41" name="Left Brace 36"/>
              <p:cNvSpPr/>
              <p:nvPr/>
            </p:nvSpPr>
            <p:spPr>
              <a:xfrm>
                <a:off x="6322411" y="2335206"/>
                <a:ext cx="152400" cy="847725"/>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42" name="TextBox 60"/>
              <p:cNvSpPr txBox="1"/>
              <p:nvPr/>
            </p:nvSpPr>
            <p:spPr>
              <a:xfrm>
                <a:off x="5979422" y="2220697"/>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You manage</a:t>
                </a:r>
              </a:p>
            </p:txBody>
          </p:sp>
          <p:sp>
            <p:nvSpPr>
              <p:cNvPr id="43" name="Rectangle 38"/>
              <p:cNvSpPr/>
              <p:nvPr/>
            </p:nvSpPr>
            <p:spPr>
              <a:xfrm>
                <a:off x="6484238" y="5537990"/>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44" name="Rectangle 39"/>
              <p:cNvSpPr/>
              <p:nvPr/>
            </p:nvSpPr>
            <p:spPr>
              <a:xfrm>
                <a:off x="6484238" y="5083171"/>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45" name="Rectangle 40"/>
              <p:cNvSpPr/>
              <p:nvPr/>
            </p:nvSpPr>
            <p:spPr>
              <a:xfrm>
                <a:off x="6484238" y="5992807"/>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46" name="Rectangle 41"/>
              <p:cNvSpPr/>
              <p:nvPr/>
            </p:nvSpPr>
            <p:spPr>
              <a:xfrm>
                <a:off x="6484238" y="4173533"/>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47" name="Rectangle 42"/>
              <p:cNvSpPr/>
              <p:nvPr/>
            </p:nvSpPr>
            <p:spPr>
              <a:xfrm>
                <a:off x="6484238" y="3718714"/>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48" name="Rectangle 43"/>
              <p:cNvSpPr/>
              <p:nvPr/>
            </p:nvSpPr>
            <p:spPr>
              <a:xfrm>
                <a:off x="6484238" y="4628352"/>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49" name="Rectangle 44"/>
              <p:cNvSpPr/>
              <p:nvPr/>
            </p:nvSpPr>
            <p:spPr>
              <a:xfrm>
                <a:off x="6484238" y="2354257"/>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50" name="Rectangle 45"/>
              <p:cNvSpPr/>
              <p:nvPr/>
            </p:nvSpPr>
            <p:spPr>
              <a:xfrm>
                <a:off x="6484238" y="3263895"/>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51" name="Rectangle 46"/>
              <p:cNvSpPr/>
              <p:nvPr/>
            </p:nvSpPr>
            <p:spPr>
              <a:xfrm>
                <a:off x="6484238" y="2809076"/>
                <a:ext cx="1638240" cy="381000"/>
              </a:xfrm>
              <a:prstGeom prst="rect">
                <a:avLst/>
              </a:prstGeom>
              <a:solidFill>
                <a:schemeClr val="accent1"/>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grpSp>
          <p:nvGrpSpPr>
            <p:cNvPr id="25" name="Group 47"/>
            <p:cNvGrpSpPr/>
            <p:nvPr/>
          </p:nvGrpSpPr>
          <p:grpSpPr>
            <a:xfrm>
              <a:off x="9463135" y="1359739"/>
              <a:ext cx="2397702" cy="4762865"/>
              <a:chOff x="8980831" y="1610939"/>
              <a:chExt cx="2397702" cy="4762865"/>
            </a:xfrm>
          </p:grpSpPr>
          <p:sp>
            <p:nvSpPr>
              <p:cNvPr id="27" name="Rectangle 48"/>
              <p:cNvSpPr/>
              <p:nvPr/>
            </p:nvSpPr>
            <p:spPr>
              <a:xfrm>
                <a:off x="8980831" y="1610939"/>
                <a:ext cx="1707001" cy="612513"/>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2000" dirty="0" smtClean="0">
                    <a:solidFill>
                      <a:srgbClr val="595959">
                        <a:alpha val="99000"/>
                      </a:srgbClr>
                    </a:solidFill>
                    <a:ea typeface="Kozuka Gothic Pro R" pitchFamily="34" charset="-128"/>
                  </a:rPr>
                  <a:t>SaaS</a:t>
                </a:r>
                <a:endParaRPr lang="en-US" sz="1600" dirty="0">
                  <a:solidFill>
                    <a:srgbClr val="595959">
                      <a:alpha val="99000"/>
                    </a:srgbClr>
                  </a:solidFill>
                  <a:ea typeface="Kozuka Gothic Pro R" pitchFamily="34" charset="-128"/>
                </a:endParaRPr>
              </a:p>
            </p:txBody>
          </p:sp>
          <p:sp>
            <p:nvSpPr>
              <p:cNvPr id="28" name="TextBox 64"/>
              <p:cNvSpPr txBox="1"/>
              <p:nvPr/>
            </p:nvSpPr>
            <p:spPr>
              <a:xfrm flipH="1">
                <a:off x="10978423" y="3470002"/>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836" fontAlgn="base">
                  <a:spcAft>
                    <a:spcPct val="0"/>
                  </a:spcAft>
                </a:pPr>
                <a:r>
                  <a:rPr lang="en-US" sz="1400" dirty="0">
                    <a:solidFill>
                      <a:srgbClr val="595959">
                        <a:alpha val="99000"/>
                      </a:srgbClr>
                    </a:solidFill>
                    <a:ea typeface="Kozuka Gothic Pro R" pitchFamily="34" charset="-128"/>
                  </a:rPr>
                  <a:t>Managed by vendor</a:t>
                </a:r>
              </a:p>
            </p:txBody>
          </p:sp>
          <p:sp>
            <p:nvSpPr>
              <p:cNvPr id="29" name="Rectangle 51"/>
              <p:cNvSpPr/>
              <p:nvPr/>
            </p:nvSpPr>
            <p:spPr>
              <a:xfrm>
                <a:off x="9040806" y="5537987"/>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Storage</a:t>
                </a:r>
              </a:p>
            </p:txBody>
          </p:sp>
          <p:sp>
            <p:nvSpPr>
              <p:cNvPr id="30" name="Rectangle 52"/>
              <p:cNvSpPr/>
              <p:nvPr/>
            </p:nvSpPr>
            <p:spPr>
              <a:xfrm>
                <a:off x="9040806" y="5083168"/>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Servers</a:t>
                </a:r>
              </a:p>
            </p:txBody>
          </p:sp>
          <p:sp>
            <p:nvSpPr>
              <p:cNvPr id="31" name="Rectangle 53"/>
              <p:cNvSpPr/>
              <p:nvPr/>
            </p:nvSpPr>
            <p:spPr>
              <a:xfrm>
                <a:off x="9040806" y="5992804"/>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Networking</a:t>
                </a:r>
              </a:p>
            </p:txBody>
          </p:sp>
          <p:sp>
            <p:nvSpPr>
              <p:cNvPr id="32" name="Rectangle 54"/>
              <p:cNvSpPr/>
              <p:nvPr/>
            </p:nvSpPr>
            <p:spPr>
              <a:xfrm>
                <a:off x="9040806" y="4173530"/>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O/S</a:t>
                </a:r>
              </a:p>
            </p:txBody>
          </p:sp>
          <p:sp>
            <p:nvSpPr>
              <p:cNvPr id="33" name="Rectangle 55"/>
              <p:cNvSpPr/>
              <p:nvPr/>
            </p:nvSpPr>
            <p:spPr>
              <a:xfrm>
                <a:off x="9040806" y="3718711"/>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Middleware</a:t>
                </a:r>
              </a:p>
            </p:txBody>
          </p:sp>
          <p:sp>
            <p:nvSpPr>
              <p:cNvPr id="34" name="Rectangle 56"/>
              <p:cNvSpPr/>
              <p:nvPr/>
            </p:nvSpPr>
            <p:spPr>
              <a:xfrm>
                <a:off x="9040806" y="4628349"/>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Virtualization</a:t>
                </a:r>
              </a:p>
            </p:txBody>
          </p:sp>
          <p:sp>
            <p:nvSpPr>
              <p:cNvPr id="35" name="Rectangle 57"/>
              <p:cNvSpPr/>
              <p:nvPr/>
            </p:nvSpPr>
            <p:spPr>
              <a:xfrm>
                <a:off x="9040806" y="2354254"/>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Applications</a:t>
                </a:r>
              </a:p>
            </p:txBody>
          </p:sp>
          <p:sp>
            <p:nvSpPr>
              <p:cNvPr id="36" name="Rectangle 58"/>
              <p:cNvSpPr/>
              <p:nvPr/>
            </p:nvSpPr>
            <p:spPr>
              <a:xfrm>
                <a:off x="9040806" y="3263892"/>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Runtime</a:t>
                </a:r>
              </a:p>
            </p:txBody>
          </p:sp>
          <p:sp>
            <p:nvSpPr>
              <p:cNvPr id="37" name="Rectangle 59"/>
              <p:cNvSpPr/>
              <p:nvPr/>
            </p:nvSpPr>
            <p:spPr>
              <a:xfrm>
                <a:off x="9040806" y="2809073"/>
                <a:ext cx="1638240" cy="381000"/>
              </a:xfrm>
              <a:prstGeom prst="rect">
                <a:avLst/>
              </a:prstGeom>
              <a:solidFill>
                <a:srgbClr val="00006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r>
                  <a:rPr lang="en-US" sz="1500" dirty="0">
                    <a:solidFill>
                      <a:schemeClr val="bg1">
                        <a:alpha val="99000"/>
                      </a:schemeClr>
                    </a:solidFill>
                    <a:latin typeface="Segoe UI"/>
                    <a:ea typeface="Segoe UI" pitchFamily="34" charset="0"/>
                    <a:cs typeface="Segoe UI" pitchFamily="34" charset="0"/>
                  </a:rPr>
                  <a:t>Data</a:t>
                </a:r>
              </a:p>
            </p:txBody>
          </p:sp>
        </p:grpSp>
        <p:pic>
          <p:nvPicPr>
            <p:cNvPr id="26" name="Picture 11" descr="Cloud 512x512.png"/>
            <p:cNvPicPr>
              <a:picLocks noChangeAspect="1"/>
            </p:cNvPicPr>
            <p:nvPr/>
          </p:nvPicPr>
          <p:blipFill>
            <a:blip r:embed="rId2"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3285815" y="5363244"/>
              <a:ext cx="1014104" cy="1014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8" name="Left Brace 64"/>
          <p:cNvSpPr/>
          <p:nvPr/>
        </p:nvSpPr>
        <p:spPr>
          <a:xfrm>
            <a:off x="3081492" y="2078551"/>
            <a:ext cx="152628" cy="2177398"/>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9" name="Left Brace 65"/>
          <p:cNvSpPr/>
          <p:nvPr/>
        </p:nvSpPr>
        <p:spPr>
          <a:xfrm flipH="1">
            <a:off x="5089688" y="4329768"/>
            <a:ext cx="128128" cy="1698389"/>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sz="1800" dirty="0">
              <a:solidFill>
                <a:srgbClr val="FFFFFF"/>
              </a:solidFill>
              <a:latin typeface="Segoe UI"/>
              <a:ea typeface="Segoe UI" pitchFamily="34" charset="0"/>
              <a:cs typeface="Segoe UI" pitchFamily="34" charset="0"/>
            </a:endParaRPr>
          </a:p>
        </p:txBody>
      </p:sp>
      <p:sp>
        <p:nvSpPr>
          <p:cNvPr id="10" name="Left Brace 66"/>
          <p:cNvSpPr/>
          <p:nvPr/>
        </p:nvSpPr>
        <p:spPr>
          <a:xfrm flipH="1">
            <a:off x="10057143" y="2078551"/>
            <a:ext cx="312995" cy="3958058"/>
          </a:xfrm>
          <a:prstGeom prst="leftBrace">
            <a:avLst>
              <a:gd name="adj1" fmla="val 0"/>
              <a:gd name="adj2" fmla="val 50000"/>
            </a:avLst>
          </a:prstGeom>
          <a:noFill/>
          <a:ln w="19050" cap="flat" cmpd="sng" algn="ctr">
            <a:solidFill>
              <a:schemeClr val="accent2"/>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8936"/>
            <a:endParaRPr lang="en-US" sz="1800" dirty="0">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3573974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US" dirty="0"/>
              <a:t>Virtual Machines</a:t>
            </a:r>
          </a:p>
        </p:txBody>
      </p:sp>
    </p:spTree>
    <p:extLst>
      <p:ext uri="{BB962C8B-B14F-4D97-AF65-F5344CB8AC3E}">
        <p14:creationId xmlns:p14="http://schemas.microsoft.com/office/powerpoint/2010/main" val="333961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2291880" y="3929380"/>
            <a:ext cx="8057369" cy="2424113"/>
          </a:xfrm>
          <a:prstGeom prst="rect">
            <a:avLst/>
          </a:prstGeom>
        </p:spPr>
        <p:txBody>
          <a:bodyPr/>
          <a:lstStyle/>
          <a:p>
            <a:pPr marL="571500" indent="-571500">
              <a:buClr>
                <a:srgbClr val="92D050"/>
              </a:buClr>
              <a:buFont typeface="Wingdings" panose="05000000000000000000" pitchFamily="2" charset="2"/>
              <a:buChar char="à"/>
            </a:pPr>
            <a:r>
              <a:rPr lang="en-US" sz="2800" dirty="0">
                <a:solidFill>
                  <a:schemeClr val="tx1"/>
                </a:solidFill>
              </a:rPr>
              <a:t>Launch Windows Server and Linux in minutes</a:t>
            </a:r>
          </a:p>
          <a:p>
            <a:pPr marL="571500" indent="-571500">
              <a:buClr>
                <a:srgbClr val="92D050"/>
              </a:buClr>
              <a:buFont typeface="Wingdings" panose="05000000000000000000" pitchFamily="2" charset="2"/>
              <a:buChar char="à"/>
            </a:pPr>
            <a:r>
              <a:rPr lang="en-US" sz="2800" dirty="0">
                <a:solidFill>
                  <a:schemeClr val="tx1"/>
                </a:solidFill>
              </a:rPr>
              <a:t>Scale from 1 to 1000s of VM Instances</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Save money with per-minute billing</a:t>
            </a:r>
          </a:p>
          <a:p>
            <a:pPr marL="571500" indent="-571500">
              <a:buClr>
                <a:srgbClr val="92D050"/>
              </a:buClr>
              <a:buFont typeface="Wingdings" panose="05000000000000000000" pitchFamily="2" charset="2"/>
              <a:buChar char="à"/>
            </a:pPr>
            <a:r>
              <a:rPr lang="en-US" sz="2800" dirty="0">
                <a:solidFill>
                  <a:schemeClr val="tx1"/>
                </a:solidFill>
                <a:sym typeface="Wingdings" panose="05000000000000000000" pitchFamily="2" charset="2"/>
              </a:rPr>
              <a:t>Open and </a:t>
            </a:r>
            <a:r>
              <a:rPr lang="en-US" sz="2800" dirty="0" smtClean="0">
                <a:solidFill>
                  <a:schemeClr val="tx1"/>
                </a:solidFill>
                <a:sym typeface="Wingdings" panose="05000000000000000000" pitchFamily="2" charset="2"/>
              </a:rPr>
              <a:t>extensible</a:t>
            </a:r>
            <a:endParaRPr lang="en-US" sz="3200" dirty="0">
              <a:solidFill>
                <a:schemeClr val="tx1"/>
              </a:solidFill>
            </a:endParaRPr>
          </a:p>
        </p:txBody>
      </p:sp>
      <p:sp>
        <p:nvSpPr>
          <p:cNvPr id="5" name="Title 4"/>
          <p:cNvSpPr>
            <a:spLocks noGrp="1"/>
          </p:cNvSpPr>
          <p:nvPr>
            <p:ph type="title" idx="4294967295"/>
          </p:nvPr>
        </p:nvSpPr>
        <p:spPr>
          <a:xfrm>
            <a:off x="574652" y="341501"/>
            <a:ext cx="9975850" cy="917575"/>
          </a:xfrm>
          <a:prstGeom prst="rect">
            <a:avLst/>
          </a:prstGeom>
        </p:spPr>
        <p:txBody>
          <a:bodyPr>
            <a:normAutofit fontScale="90000"/>
          </a:bodyPr>
          <a:lstStyle/>
          <a:p>
            <a:r>
              <a:rPr lang="en-US" sz="6600" dirty="0" smtClean="0">
                <a:solidFill>
                  <a:schemeClr val="tx1"/>
                </a:solidFill>
              </a:rPr>
              <a:t>Azure </a:t>
            </a:r>
            <a:r>
              <a:rPr lang="en-US" altLang="zh-CN" sz="6600" dirty="0" smtClean="0">
                <a:solidFill>
                  <a:schemeClr val="tx1"/>
                </a:solidFill>
              </a:rPr>
              <a:t>Virtual Machines</a:t>
            </a:r>
            <a:endParaRPr lang="en-US" sz="6600" dirty="0">
              <a:solidFill>
                <a:schemeClr val="tx1"/>
              </a:solidFill>
            </a:endParaRPr>
          </a:p>
        </p:txBody>
      </p:sp>
      <p:sp>
        <p:nvSpPr>
          <p:cNvPr id="4" name="Content Placeholder 4"/>
          <p:cNvSpPr txBox="1">
            <a:spLocks/>
          </p:cNvSpPr>
          <p:nvPr/>
        </p:nvSpPr>
        <p:spPr>
          <a:xfrm>
            <a:off x="6704013" y="1447800"/>
            <a:ext cx="5487987" cy="2406650"/>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endParaRPr lang="en-US" smtClean="0"/>
          </a:p>
          <a:p>
            <a:endParaRPr lang="en-US" smtClean="0"/>
          </a:p>
          <a:p>
            <a:endParaRPr lang="en-US" sz="2800" smtClean="0"/>
          </a:p>
          <a:p>
            <a:endParaRPr lang="en-US" sz="2800" smtClean="0"/>
          </a:p>
          <a:p>
            <a:endParaRPr lang="en-US" sz="2800" dirty="0" smtClean="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750108" y="1707045"/>
            <a:ext cx="2397368" cy="906727"/>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3494708" y="1707045"/>
            <a:ext cx="1943228" cy="746157"/>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99554" y="1916880"/>
            <a:ext cx="1901897" cy="662596"/>
          </a:xfrm>
          <a:prstGeom prst="rect">
            <a:avLst/>
          </a:prstGeom>
        </p:spPr>
      </p:pic>
      <p:pic>
        <p:nvPicPr>
          <p:cNvPr id="9" name="Picture 8"/>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7303" y="2732405"/>
            <a:ext cx="2122504" cy="639309"/>
          </a:xfrm>
          <a:prstGeom prst="rect">
            <a:avLst/>
          </a:prstGeom>
        </p:spPr>
      </p:pic>
      <p:pic>
        <p:nvPicPr>
          <p:cNvPr id="10" name="Picture 9"/>
          <p:cNvPicPr>
            <a:picLocks noChangeAspect="1"/>
          </p:cNvPicPr>
          <p:nvPr/>
        </p:nvPicPr>
        <p:blipFill>
          <a:blip r:embed="rId7">
            <a:clrChange>
              <a:clrFrom>
                <a:srgbClr val="FFFFFF"/>
              </a:clrFrom>
              <a:clrTo>
                <a:srgbClr val="FFFFFF">
                  <a:alpha val="0"/>
                </a:srgbClr>
              </a:clrTo>
            </a:clrChange>
          </a:blip>
          <a:stretch>
            <a:fillRect/>
          </a:stretch>
        </p:blipFill>
        <p:spPr>
          <a:xfrm>
            <a:off x="6509364" y="2519365"/>
            <a:ext cx="1987063" cy="770606"/>
          </a:xfrm>
          <a:prstGeom prst="rect">
            <a:avLst/>
          </a:prstGeom>
        </p:spPr>
      </p:pic>
      <p:pic>
        <p:nvPicPr>
          <p:cNvPr id="11" name="Picture 10"/>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10098" y="2657188"/>
            <a:ext cx="2213944" cy="99792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41063" y="1769782"/>
            <a:ext cx="1923666" cy="620682"/>
          </a:xfrm>
          <a:prstGeom prst="rect">
            <a:avLst/>
          </a:prstGeom>
        </p:spPr>
      </p:pic>
    </p:spTree>
    <p:extLst>
      <p:ext uri="{BB962C8B-B14F-4D97-AF65-F5344CB8AC3E}">
        <p14:creationId xmlns:p14="http://schemas.microsoft.com/office/powerpoint/2010/main" val="413169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8099658" y="1302458"/>
            <a:ext cx="3582888" cy="5167553"/>
            <a:chOff x="6075135" y="828676"/>
            <a:chExt cx="2687866" cy="3876674"/>
          </a:xfrm>
        </p:grpSpPr>
        <p:sp>
          <p:nvSpPr>
            <p:cNvPr id="5" name="Rectangle 4"/>
            <p:cNvSpPr/>
            <p:nvPr/>
          </p:nvSpPr>
          <p:spPr bwMode="auto">
            <a:xfrm>
              <a:off x="6075135" y="828676"/>
              <a:ext cx="2687866" cy="752474"/>
            </a:xfrm>
            <a:prstGeom prst="rect">
              <a:avLst/>
            </a:prstGeom>
            <a:solidFill>
              <a:schemeClr val="tx2"/>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New Disk Persisted in Storage</a:t>
              </a:r>
            </a:p>
          </p:txBody>
        </p:sp>
        <p:sp>
          <p:nvSpPr>
            <p:cNvPr id="9" name="Rectangle 8"/>
            <p:cNvSpPr/>
            <p:nvPr/>
          </p:nvSpPr>
          <p:spPr bwMode="auto">
            <a:xfrm>
              <a:off x="6079210" y="1581150"/>
              <a:ext cx="2683791" cy="31242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sp>
          <p:nvSpPr>
            <p:cNvPr id="46" name="Freeform 128"/>
            <p:cNvSpPr>
              <a:spLocks noChangeAspect="1"/>
            </p:cNvSpPr>
            <p:nvPr/>
          </p:nvSpPr>
          <p:spPr bwMode="black">
            <a:xfrm>
              <a:off x="6172200" y="2469747"/>
              <a:ext cx="2438400" cy="1347007"/>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51" name="TextBox 50"/>
            <p:cNvSpPr txBox="1"/>
            <p:nvPr/>
          </p:nvSpPr>
          <p:spPr>
            <a:xfrm>
              <a:off x="6232386" y="3836252"/>
              <a:ext cx="234177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r>
                <a:rPr lang="en-US" sz="2133" dirty="0">
                  <a:solidFill>
                    <a:schemeClr val="accent6">
                      <a:alpha val="99000"/>
                    </a:schemeClr>
                  </a:solidFill>
                  <a:latin typeface="+mn-lt"/>
                </a:rPr>
                <a:t>Cloud</a:t>
              </a:r>
            </a:p>
          </p:txBody>
        </p:sp>
      </p:grpSp>
      <p:sp>
        <p:nvSpPr>
          <p:cNvPr id="2" name="Title 1"/>
          <p:cNvSpPr>
            <a:spLocks noGrp="1"/>
          </p:cNvSpPr>
          <p:nvPr>
            <p:ph type="title" idx="4294967295"/>
          </p:nvPr>
        </p:nvSpPr>
        <p:spPr>
          <a:xfrm>
            <a:off x="509457" y="159194"/>
            <a:ext cx="11080750" cy="957263"/>
          </a:xfrm>
          <a:prstGeom prst="rect">
            <a:avLst/>
          </a:prstGeom>
        </p:spPr>
        <p:txBody>
          <a:bodyPr/>
          <a:lstStyle/>
          <a:p>
            <a:r>
              <a:rPr lang="en-US" dirty="0" smtClean="0"/>
              <a:t>Provisioning VM</a:t>
            </a:r>
            <a:endParaRPr lang="en-US" dirty="0"/>
          </a:p>
        </p:txBody>
      </p:sp>
      <p:sp>
        <p:nvSpPr>
          <p:cNvPr id="4" name="Rectangle 3"/>
          <p:cNvSpPr/>
          <p:nvPr/>
        </p:nvSpPr>
        <p:spPr bwMode="auto">
          <a:xfrm>
            <a:off x="4310362" y="1302459"/>
            <a:ext cx="3582888" cy="1003037"/>
          </a:xfrm>
          <a:prstGeom prst="rect">
            <a:avLst/>
          </a:prstGeom>
          <a:solidFill>
            <a:schemeClr val="accent1"/>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Select Image </a:t>
            </a:r>
            <a:b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b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and VM Size</a:t>
            </a:r>
          </a:p>
        </p:txBody>
      </p:sp>
      <p:sp>
        <p:nvSpPr>
          <p:cNvPr id="8" name="Rectangle 7"/>
          <p:cNvSpPr/>
          <p:nvPr/>
        </p:nvSpPr>
        <p:spPr bwMode="auto">
          <a:xfrm>
            <a:off x="4309990" y="2305496"/>
            <a:ext cx="3577456" cy="4164515"/>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4" name="Group 43"/>
          <p:cNvGrpSpPr/>
          <p:nvPr/>
        </p:nvGrpSpPr>
        <p:grpSpPr>
          <a:xfrm>
            <a:off x="509457" y="1302458"/>
            <a:ext cx="3582888" cy="5167553"/>
            <a:chOff x="381001" y="828676"/>
            <a:chExt cx="2687866" cy="3876674"/>
          </a:xfrm>
        </p:grpSpPr>
        <p:sp>
          <p:nvSpPr>
            <p:cNvPr id="3" name="Rectangle 2"/>
            <p:cNvSpPr/>
            <p:nvPr/>
          </p:nvSpPr>
          <p:spPr bwMode="auto">
            <a:xfrm>
              <a:off x="381001" y="828676"/>
              <a:ext cx="2687866" cy="752474"/>
            </a:xfrm>
            <a:prstGeom prst="rect">
              <a:avLst/>
            </a:prstGeom>
            <a:solidFill>
              <a:schemeClr val="accent3"/>
            </a:solidFill>
            <a:ln w="9525" cap="flat" cmpd="sng" algn="ctr">
              <a:noFill/>
              <a:prstDash val="solid"/>
              <a:headEnd type="none" w="med" len="med"/>
              <a:tailEnd type="none" w="med" len="med"/>
            </a:ln>
            <a:effectLst/>
          </p:spPr>
          <p:txBody>
            <a:bodyPr vert="horz" wrap="square" lIns="243777" tIns="60944" rIns="121888" bIns="60944" numCol="1" rtlCol="0" anchor="ctr" anchorCtr="0" compatLnSpc="1">
              <a:prstTxWarp prst="textNoShape">
                <a:avLst/>
              </a:prstTxWarp>
            </a:bodyPr>
            <a:lstStyle/>
            <a:p>
              <a:pPr lvl="0" algn="ctr">
                <a:lnSpc>
                  <a:spcPct val="90000"/>
                </a:lnSpc>
                <a:buSzPct val="90000"/>
                <a:defRPr/>
              </a:pPr>
              <a:r>
                <a:rPr lang="en-US" sz="2933"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rPr>
                <a:t>Getting Started</a:t>
              </a:r>
            </a:p>
          </p:txBody>
        </p:sp>
        <p:sp>
          <p:nvSpPr>
            <p:cNvPr id="7" name="Rectangle 6"/>
            <p:cNvSpPr/>
            <p:nvPr/>
          </p:nvSpPr>
          <p:spPr bwMode="auto">
            <a:xfrm>
              <a:off x="385076" y="1581150"/>
              <a:ext cx="2683791" cy="3124200"/>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83" tIns="60941" rIns="121883" bIns="60941" numCol="1" rtlCol="0" anchor="ctr" anchorCtr="0" compatLnSpc="1">
              <a:prstTxWarp prst="textNoShape">
                <a:avLst/>
              </a:prstTxWarp>
            </a:bodyPr>
            <a:lstStyle/>
            <a:p>
              <a:pPr algn="ctr" defTabSz="1218291" fontAlgn="base">
                <a:spcBef>
                  <a:spcPct val="0"/>
                </a:spcBef>
                <a:spcAft>
                  <a:spcPct val="0"/>
                </a:spcAft>
              </a:pPr>
              <a:endParaRPr lang="en-US" sz="2933" dirty="0">
                <a:gradFill>
                  <a:gsLst>
                    <a:gs pos="0">
                      <a:srgbClr val="FFFFFF"/>
                    </a:gs>
                    <a:gs pos="100000">
                      <a:srgbClr val="FFFFFF"/>
                    </a:gs>
                  </a:gsLst>
                  <a:lin ang="5400000" scaled="0"/>
                </a:gradFill>
              </a:endParaRPr>
            </a:p>
          </p:txBody>
        </p:sp>
        <p:grpSp>
          <p:nvGrpSpPr>
            <p:cNvPr id="43" name="Group 42"/>
            <p:cNvGrpSpPr/>
            <p:nvPr/>
          </p:nvGrpSpPr>
          <p:grpSpPr>
            <a:xfrm>
              <a:off x="469671" y="1675058"/>
              <a:ext cx="2514600" cy="818903"/>
              <a:chOff x="469671" y="1675058"/>
              <a:chExt cx="2514600" cy="818903"/>
            </a:xfrm>
          </p:grpSpPr>
          <p:grpSp>
            <p:nvGrpSpPr>
              <p:cNvPr id="32" name="Group 31"/>
              <p:cNvGrpSpPr/>
              <p:nvPr/>
            </p:nvGrpSpPr>
            <p:grpSpPr>
              <a:xfrm>
                <a:off x="1420483" y="1675058"/>
                <a:ext cx="612976" cy="515692"/>
                <a:chOff x="1447800" y="1796832"/>
                <a:chExt cx="990599" cy="833383"/>
              </a:xfrm>
            </p:grpSpPr>
            <p:pic>
              <p:nvPicPr>
                <p:cNvPr id="6147" name="Picture 3"/>
                <p:cNvPicPr>
                  <a:picLocks noChangeAspect="1" noChangeArrowheads="1"/>
                </p:cNvPicPr>
                <p:nvPr/>
              </p:nvPicPr>
              <p:blipFill rotWithShape="1">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r="28326"/>
                <a:stretch/>
              </p:blipFill>
              <p:spPr bwMode="auto">
                <a:xfrm>
                  <a:off x="1447800" y="1796832"/>
                  <a:ext cx="990599" cy="83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Freeform 10"/>
                <p:cNvSpPr>
                  <a:spLocks noEditPoints="1"/>
                </p:cNvSpPr>
                <p:nvPr/>
              </p:nvSpPr>
              <p:spPr bwMode="black">
                <a:xfrm>
                  <a:off x="1639899" y="1962150"/>
                  <a:ext cx="606400" cy="362999"/>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grpSp>
          <p:sp>
            <p:nvSpPr>
              <p:cNvPr id="38" name="TextBox 37"/>
              <p:cNvSpPr txBox="1"/>
              <p:nvPr/>
            </p:nvSpPr>
            <p:spPr>
              <a:xfrm>
                <a:off x="469671" y="2200793"/>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Management Portal</a:t>
                </a:r>
              </a:p>
            </p:txBody>
          </p:sp>
        </p:grpSp>
        <p:grpSp>
          <p:nvGrpSpPr>
            <p:cNvPr id="37" name="Group 36"/>
            <p:cNvGrpSpPr/>
            <p:nvPr/>
          </p:nvGrpSpPr>
          <p:grpSpPr>
            <a:xfrm>
              <a:off x="486561" y="2802831"/>
              <a:ext cx="2514600" cy="822285"/>
              <a:chOff x="486561" y="2842012"/>
              <a:chExt cx="2514600" cy="822285"/>
            </a:xfrm>
          </p:grpSpPr>
          <p:sp>
            <p:nvSpPr>
              <p:cNvPr id="35" name="Rectangle 34"/>
              <p:cNvSpPr/>
              <p:nvPr/>
            </p:nvSpPr>
            <p:spPr bwMode="auto">
              <a:xfrm>
                <a:off x="1503570" y="2842012"/>
                <a:ext cx="446804" cy="4468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18291" fontAlgn="base">
                  <a:spcBef>
                    <a:spcPct val="0"/>
                  </a:spcBef>
                  <a:spcAft>
                    <a:spcPct val="0"/>
                  </a:spcAft>
                </a:pPr>
                <a:r>
                  <a:rPr lang="en-US" sz="3732" dirty="0">
                    <a:solidFill>
                      <a:schemeClr val="accent4">
                        <a:lumMod val="20000"/>
                        <a:lumOff val="80000"/>
                      </a:schemeClr>
                    </a:solidFill>
                  </a:rPr>
                  <a:t>&gt;_</a:t>
                </a:r>
              </a:p>
            </p:txBody>
          </p:sp>
          <p:sp>
            <p:nvSpPr>
              <p:cNvPr id="40" name="TextBox 39"/>
              <p:cNvSpPr txBox="1"/>
              <p:nvPr/>
            </p:nvSpPr>
            <p:spPr>
              <a:xfrm>
                <a:off x="486561" y="3371129"/>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Scripting </a:t>
                </a:r>
              </a:p>
              <a:p>
                <a:pPr algn="ctr"/>
                <a:r>
                  <a:rPr lang="en-US" sz="1600" dirty="0">
                    <a:solidFill>
                      <a:schemeClr val="tx2">
                        <a:alpha val="99000"/>
                      </a:schemeClr>
                    </a:solidFill>
                    <a:latin typeface="+mn-lt"/>
                  </a:rPr>
                  <a:t>(Windows, Linux and Mac) </a:t>
                </a:r>
              </a:p>
            </p:txBody>
          </p:sp>
        </p:grpSp>
        <p:grpSp>
          <p:nvGrpSpPr>
            <p:cNvPr id="39" name="Group 38"/>
            <p:cNvGrpSpPr/>
            <p:nvPr/>
          </p:nvGrpSpPr>
          <p:grpSpPr>
            <a:xfrm>
              <a:off x="490300" y="3933987"/>
              <a:ext cx="2514600" cy="723863"/>
              <a:chOff x="490300" y="3933987"/>
              <a:chExt cx="2514600" cy="723863"/>
            </a:xfrm>
          </p:grpSpPr>
          <p:sp>
            <p:nvSpPr>
              <p:cNvPr id="41" name="Freeform 87"/>
              <p:cNvSpPr>
                <a:spLocks noEditPoints="1"/>
              </p:cNvSpPr>
              <p:nvPr/>
            </p:nvSpPr>
            <p:spPr bwMode="black">
              <a:xfrm>
                <a:off x="1507374" y="3933987"/>
                <a:ext cx="480452" cy="39086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4"/>
              </a:solidFill>
              <a:ln>
                <a:noFill/>
              </a:ln>
              <a:extLst/>
            </p:spPr>
            <p:txBody>
              <a:bodyPr vert="horz" wrap="square" lIns="121888" tIns="60944" rIns="121888" bIns="60944" numCol="1" anchor="t" anchorCtr="0" compatLnSpc="1">
                <a:prstTxWarp prst="textNoShape">
                  <a:avLst/>
                </a:prstTxWarp>
              </a:bodyPr>
              <a:lstStyle/>
              <a:p>
                <a:endParaRPr lang="en-US" sz="3199" dirty="0"/>
              </a:p>
            </p:txBody>
          </p:sp>
          <p:sp>
            <p:nvSpPr>
              <p:cNvPr id="42" name="TextBox 41"/>
              <p:cNvSpPr txBox="1"/>
              <p:nvPr/>
            </p:nvSpPr>
            <p:spPr>
              <a:xfrm>
                <a:off x="490300" y="4364682"/>
                <a:ext cx="2514600"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REST API</a:t>
                </a:r>
              </a:p>
            </p:txBody>
          </p:sp>
        </p:grpSp>
      </p:grpSp>
      <p:grpSp>
        <p:nvGrpSpPr>
          <p:cNvPr id="52" name="Group 51"/>
          <p:cNvGrpSpPr/>
          <p:nvPr/>
        </p:nvGrpSpPr>
        <p:grpSpPr>
          <a:xfrm>
            <a:off x="8229051" y="3016514"/>
            <a:ext cx="3373275" cy="1876617"/>
            <a:chOff x="6172200" y="2114550"/>
            <a:chExt cx="2530615" cy="1407829"/>
          </a:xfrm>
        </p:grpSpPr>
        <p:sp>
          <p:nvSpPr>
            <p:cNvPr id="47" name="TextBox 46"/>
            <p:cNvSpPr txBox="1"/>
            <p:nvPr/>
          </p:nvSpPr>
          <p:spPr>
            <a:xfrm>
              <a:off x="6172200" y="2114550"/>
              <a:ext cx="2530615" cy="293168"/>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a:r>
                <a:rPr lang="en-US" sz="2133" dirty="0">
                  <a:solidFill>
                    <a:schemeClr val="tx2">
                      <a:alpha val="99000"/>
                    </a:schemeClr>
                  </a:solidFill>
                  <a:latin typeface="+mn-lt"/>
                </a:rPr>
                <a:t>Boot VM from New Disk</a:t>
              </a:r>
            </a:p>
          </p:txBody>
        </p:sp>
        <p:sp>
          <p:nvSpPr>
            <p:cNvPr id="50" name="Right Arrow 49"/>
            <p:cNvSpPr/>
            <p:nvPr/>
          </p:nvSpPr>
          <p:spPr bwMode="auto">
            <a:xfrm>
              <a:off x="7259543" y="3093089"/>
              <a:ext cx="445847" cy="42929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3841" fontAlgn="base">
                <a:spcBef>
                  <a:spcPts val="200"/>
                </a:spcBef>
                <a:spcAft>
                  <a:spcPct val="0"/>
                </a:spcAft>
              </a:pPr>
              <a:endParaRPr lang="en-US" sz="2799" dirty="0">
                <a:ln>
                  <a:solidFill>
                    <a:schemeClr val="bg1">
                      <a:alpha val="0"/>
                    </a:schemeClr>
                  </a:solidFill>
                </a:ln>
                <a:solidFill>
                  <a:schemeClr val="bg1"/>
                </a:solidFill>
              </a:endParaRPr>
            </a:p>
          </p:txBody>
        </p:sp>
      </p:grpSp>
      <p:sp>
        <p:nvSpPr>
          <p:cNvPr id="30" name="TextBox 29"/>
          <p:cNvSpPr txBox="1"/>
          <p:nvPr/>
        </p:nvSpPr>
        <p:spPr>
          <a:xfrm>
            <a:off x="5107660" y="2626684"/>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Windows Server</a:t>
            </a:r>
          </a:p>
        </p:txBody>
      </p:sp>
      <p:pic>
        <p:nvPicPr>
          <p:cNvPr id="6148" name="Picture 4" descr="https://windows.azure-test.net/Content/VirtualMachines/Images/Linux_12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202" y="3249422"/>
            <a:ext cx="729158" cy="72915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5136341" y="3522259"/>
            <a:ext cx="2515270" cy="369204"/>
          </a:xfrm>
          <a:prstGeom prst="rect">
            <a:avLst/>
          </a:prstGeom>
          <a:noFill/>
        </p:spPr>
        <p:txBody>
          <a:bodyPr wrap="square" lIns="0" tIns="0" rIns="0" bIns="0" rtlCol="0">
            <a:spAutoFit/>
          </a:bodyPr>
          <a:lstStyle/>
          <a:p>
            <a:pPr>
              <a:lnSpc>
                <a:spcPct val="90000"/>
              </a:lnSpc>
              <a:spcBef>
                <a:spcPct val="20000"/>
              </a:spcBef>
              <a:buSzPct val="80000"/>
            </a:pPr>
            <a:r>
              <a:rPr lang="en-US" sz="2666" dirty="0">
                <a:gradFill>
                  <a:gsLst>
                    <a:gs pos="0">
                      <a:srgbClr val="292929">
                        <a:lumMod val="90000"/>
                        <a:lumOff val="10000"/>
                      </a:srgbClr>
                    </a:gs>
                    <a:gs pos="86000">
                      <a:srgbClr val="292929">
                        <a:lumMod val="90000"/>
                        <a:lumOff val="10000"/>
                      </a:srgbClr>
                    </a:gs>
                  </a:gsLst>
                  <a:lin ang="5400000" scaled="0"/>
                </a:gradFill>
              </a:rPr>
              <a:t>Linux</a:t>
            </a:r>
          </a:p>
        </p:txBody>
      </p:sp>
      <p:sp>
        <p:nvSpPr>
          <p:cNvPr id="33" name="TextBox 32"/>
          <p:cNvSpPr txBox="1"/>
          <p:nvPr/>
        </p:nvSpPr>
        <p:spPr>
          <a:xfrm>
            <a:off x="4528755" y="4417834"/>
            <a:ext cx="2794641" cy="1969770"/>
          </a:xfrm>
          <a:prstGeom prst="rect">
            <a:avLst/>
          </a:prstGeom>
          <a:noFill/>
        </p:spPr>
        <p:txBody>
          <a:bodyPr wrap="square" lIns="0" tIns="0" rIns="0" bIns="0" rtlCol="0">
            <a:spAutoFit/>
          </a:bodyPr>
          <a:lstStyle/>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General Purpose</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Basic</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	</a:t>
            </a:r>
            <a:r>
              <a:rPr lang="en-US" sz="2000" dirty="0" smtClean="0">
                <a:gradFill>
                  <a:gsLst>
                    <a:gs pos="0">
                      <a:srgbClr val="292929">
                        <a:lumMod val="90000"/>
                        <a:lumOff val="10000"/>
                      </a:srgbClr>
                    </a:gs>
                    <a:gs pos="86000">
                      <a:srgbClr val="292929">
                        <a:lumMod val="90000"/>
                        <a:lumOff val="10000"/>
                      </a:srgbClr>
                    </a:gs>
                  </a:gsLst>
                  <a:lin ang="5400000" scaled="0"/>
                </a:gradFill>
              </a:rPr>
              <a:t>Standard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Optimized Compute</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Performance Optimized</a:t>
            </a:r>
          </a:p>
          <a:p>
            <a:pPr>
              <a:lnSpc>
                <a:spcPct val="90000"/>
              </a:lnSpc>
              <a:spcBef>
                <a:spcPct val="20000"/>
              </a:spcBef>
              <a:buSzPct val="80000"/>
            </a:pPr>
            <a:r>
              <a:rPr lang="en-US" sz="2000" dirty="0" smtClean="0">
                <a:gradFill>
                  <a:gsLst>
                    <a:gs pos="0">
                      <a:srgbClr val="292929">
                        <a:lumMod val="90000"/>
                        <a:lumOff val="10000"/>
                      </a:srgbClr>
                    </a:gs>
                    <a:gs pos="86000">
                      <a:srgbClr val="292929">
                        <a:lumMod val="90000"/>
                        <a:lumOff val="10000"/>
                      </a:srgbClr>
                    </a:gs>
                  </a:gsLst>
                  <a:lin ang="5400000" scaled="0"/>
                </a:gradFill>
              </a:rPr>
              <a:t>Network Optimized</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0" name="Picture 9"/>
          <p:cNvPicPr>
            <a:picLocks noChangeAspect="1"/>
          </p:cNvPicPr>
          <p:nvPr/>
        </p:nvPicPr>
        <p:blipFill>
          <a:blip r:embed="rId5">
            <a:lum bright="-40000" contrast="-40000"/>
          </a:blip>
          <a:stretch>
            <a:fillRect/>
          </a:stretch>
        </p:blipFill>
        <p:spPr>
          <a:xfrm>
            <a:off x="8694615" y="4135417"/>
            <a:ext cx="828179" cy="1008218"/>
          </a:xfrm>
          <a:prstGeom prst="rect">
            <a:avLst/>
          </a:prstGeom>
        </p:spPr>
      </p:pic>
      <p:pic>
        <p:nvPicPr>
          <p:cNvPr id="11" name="Picture 10"/>
          <p:cNvPicPr>
            <a:picLocks noChangeAspect="1"/>
          </p:cNvPicPr>
          <p:nvPr/>
        </p:nvPicPr>
        <p:blipFill>
          <a:blip r:embed="rId6">
            <a:lum bright="-40000" contrast="-40000"/>
          </a:blip>
          <a:stretch>
            <a:fillRect/>
          </a:stretch>
        </p:blipFill>
        <p:spPr>
          <a:xfrm>
            <a:off x="10428442" y="4257180"/>
            <a:ext cx="918253" cy="839093"/>
          </a:xfrm>
          <a:prstGeom prst="rect">
            <a:avLst/>
          </a:prstGeom>
        </p:spPr>
      </p:pic>
      <p:pic>
        <p:nvPicPr>
          <p:cNvPr id="14" name="Picture 13"/>
          <p:cNvPicPr>
            <a:picLocks noChangeAspect="1"/>
          </p:cNvPicPr>
          <p:nvPr/>
        </p:nvPicPr>
        <p:blipFill rotWithShape="1">
          <a:blip r:embed="rId7">
            <a:duotone>
              <a:prstClr val="black"/>
              <a:schemeClr val="accent1">
                <a:lumMod val="75000"/>
                <a:tint val="45000"/>
                <a:satMod val="400000"/>
              </a:schemeClr>
            </a:duotone>
            <a:lum bright="-40000" contrast="-20000"/>
          </a:blip>
          <a:srcRect r="82617"/>
          <a:stretch/>
        </p:blipFill>
        <p:spPr>
          <a:xfrm>
            <a:off x="4365203" y="2458690"/>
            <a:ext cx="785908" cy="672780"/>
          </a:xfrm>
          <a:prstGeom prst="rect">
            <a:avLst/>
          </a:prstGeom>
        </p:spPr>
      </p:pic>
    </p:spTree>
    <p:extLst>
      <p:ext uri="{BB962C8B-B14F-4D97-AF65-F5344CB8AC3E}">
        <p14:creationId xmlns:p14="http://schemas.microsoft.com/office/powerpoint/2010/main" val="2858559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6148"/>
                                        </p:tgtEl>
                                        <p:attrNameLst>
                                          <p:attrName>style.visibility</p:attrName>
                                        </p:attrNameLst>
                                      </p:cBhvr>
                                      <p:to>
                                        <p:strVal val="visible"/>
                                      </p:to>
                                    </p:set>
                                    <p:animEffect transition="in" filter="fade">
                                      <p:cBhvr>
                                        <p:cTn id="21" dur="500"/>
                                        <p:tgtEl>
                                          <p:spTgt spid="614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30" grpId="0"/>
      <p:bldP spid="54"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7|8.9|.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HuB44zhXBEWAmU6Nk2Sth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06JajCK8EC2EROTm8p3v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QRwPO8jxEUiA7fUgqNv1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tyj0xWzMYUmB5K3f2dPUo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4gIDtfgwdEmF4SKITbTJkw"/>
</p:tagLst>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Event.potx" id="{A9559191-3FEA-4E36-B68B-97A5EF36C482}" vid="{1D1EC833-A45C-4B86-AD76-2F0B8E06CC95}"/>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www.w3.org/XML/1998/namespace"/>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fee586e5-3c92-48eb-9898-42915e590ada"/>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AzureEvent</Template>
  <TotalTime>2241</TotalTime>
  <Words>3642</Words>
  <Application>Microsoft Office PowerPoint</Application>
  <PresentationFormat>Panorámica</PresentationFormat>
  <Paragraphs>697</Paragraphs>
  <Slides>56</Slides>
  <Notes>35</Notes>
  <HiddenSlides>0</HiddenSlides>
  <MMClips>0</MMClips>
  <ScaleCrop>false</ScaleCrop>
  <HeadingPairs>
    <vt:vector size="8" baseType="variant">
      <vt:variant>
        <vt:lpstr>Fuentes usadas</vt:lpstr>
      </vt:variant>
      <vt:variant>
        <vt:i4>19</vt:i4>
      </vt:variant>
      <vt:variant>
        <vt:lpstr>Tema</vt:lpstr>
      </vt:variant>
      <vt:variant>
        <vt:i4>8</vt:i4>
      </vt:variant>
      <vt:variant>
        <vt:lpstr>Servidores OLE incrustados</vt:lpstr>
      </vt:variant>
      <vt:variant>
        <vt:i4>1</vt:i4>
      </vt:variant>
      <vt:variant>
        <vt:lpstr>Títulos de diapositiva</vt:lpstr>
      </vt:variant>
      <vt:variant>
        <vt:i4>56</vt:i4>
      </vt:variant>
    </vt:vector>
  </HeadingPairs>
  <TitlesOfParts>
    <vt:vector size="84" baseType="lpstr">
      <vt:lpstr>MS PGothic</vt:lpstr>
      <vt:lpstr>宋体</vt:lpstr>
      <vt:lpstr>Arial</vt:lpstr>
      <vt:lpstr>Calibri</vt:lpstr>
      <vt:lpstr>Calibri Light</vt:lpstr>
      <vt:lpstr>Cambria</vt:lpstr>
      <vt:lpstr>Century Gothic</vt:lpstr>
      <vt:lpstr>Consolas</vt:lpstr>
      <vt:lpstr>Courier New</vt:lpstr>
      <vt:lpstr>Kozuka Gothic Pro R</vt:lpstr>
      <vt:lpstr>Mangal</vt:lpstr>
      <vt:lpstr>Myriad Pro</vt:lpstr>
      <vt:lpstr>Segoe Light</vt:lpstr>
      <vt:lpstr>Segoe UI</vt:lpstr>
      <vt:lpstr>Segoe UI Black</vt:lpstr>
      <vt:lpstr>Segoe UI Light</vt:lpstr>
      <vt:lpstr>Segoe UI Semibold</vt:lpstr>
      <vt:lpstr>Verdana</vt:lpstr>
      <vt:lpstr>Wingdings</vt:lpstr>
      <vt:lpstr>1_Azure Event</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think-cell Slide</vt:lpstr>
      <vt:lpstr>Azure IaaS – Infrastructure as a Service</vt:lpstr>
      <vt:lpstr>Agenda</vt:lpstr>
      <vt:lpstr>What’s really Azure?</vt:lpstr>
      <vt:lpstr>Hardware + Software +Automation + Apps</vt:lpstr>
      <vt:lpstr>22 DataCenters (24 total)</vt:lpstr>
      <vt:lpstr>Talking about cloud</vt:lpstr>
      <vt:lpstr>Virtual Machines</vt:lpstr>
      <vt:lpstr>Azure Virtual Machines</vt:lpstr>
      <vt:lpstr>Provisioning VM</vt:lpstr>
      <vt:lpstr>VM Gallery</vt:lpstr>
      <vt:lpstr>Virtual Machine Sizes</vt:lpstr>
      <vt:lpstr>Scale-up options</vt:lpstr>
      <vt:lpstr>Presentación de PowerPoint</vt:lpstr>
      <vt:lpstr>General Purpose Compute</vt:lpstr>
      <vt:lpstr>General Purpose Compute</vt:lpstr>
      <vt:lpstr>General Purpose Compute</vt:lpstr>
      <vt:lpstr>Presentación de PowerPoint</vt:lpstr>
      <vt:lpstr>Presentación de PowerPoint</vt:lpstr>
      <vt:lpstr>Presentación de PowerPoint</vt:lpstr>
      <vt:lpstr>Presentación de PowerPoint</vt:lpstr>
      <vt:lpstr>Presentación de PowerPoint</vt:lpstr>
      <vt:lpstr>Key Improvements: Azure Virtual Machines (v2) </vt:lpstr>
      <vt:lpstr>Demo: Managing VMs using Azure portal</vt:lpstr>
      <vt:lpstr>Image Mobility</vt:lpstr>
      <vt:lpstr>Data Persistence</vt:lpstr>
      <vt:lpstr>Disks and Images</vt:lpstr>
      <vt:lpstr>VM disk layout</vt:lpstr>
      <vt:lpstr>Temporary Drive Guidance</vt:lpstr>
      <vt:lpstr>Persistent Disks and Highly Durable</vt:lpstr>
      <vt:lpstr>Demo: Storages and Disks</vt:lpstr>
      <vt:lpstr>Presentación de PowerPoint</vt:lpstr>
      <vt:lpstr>Presentación de PowerPoint</vt:lpstr>
      <vt:lpstr>Microsoft is committed to Linux and open source</vt:lpstr>
      <vt:lpstr>Demo: Linux on Azure</vt:lpstr>
      <vt:lpstr>Virtual Machine Availability</vt:lpstr>
      <vt:lpstr>Meaning of 9’s</vt:lpstr>
      <vt:lpstr>Meaning of 9’s</vt:lpstr>
      <vt:lpstr>Service Level Agreements </vt:lpstr>
      <vt:lpstr>Availability Sets</vt:lpstr>
      <vt:lpstr>Availability Sets</vt:lpstr>
      <vt:lpstr>Availability Sets</vt:lpstr>
      <vt:lpstr>Fault and Update Domains</vt:lpstr>
      <vt:lpstr>Virtual Machine Availability Sets </vt:lpstr>
      <vt:lpstr>Availability Set Guidance</vt:lpstr>
      <vt:lpstr>Demo: Availability Sets</vt:lpstr>
      <vt:lpstr>Load balancing</vt:lpstr>
      <vt:lpstr>Traffic Manager</vt:lpstr>
      <vt:lpstr>Virtual Networks</vt:lpstr>
      <vt:lpstr>Azure Virtual Networks</vt:lpstr>
      <vt:lpstr>Virtual Network Scenarios</vt:lpstr>
      <vt:lpstr>Cross-premises Connectivity</vt:lpstr>
      <vt:lpstr>Azure Stack (Azure on premise)</vt:lpstr>
      <vt:lpstr>Azure Stack – Intro </vt:lpstr>
      <vt:lpstr>Azure Stack – Architecture </vt:lpstr>
      <vt:lpstr>Final Thoughts</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Gabriel O. Zabal</dc:creator>
  <cp:lastModifiedBy>Gabriel O. Zabal</cp:lastModifiedBy>
  <cp:revision>89</cp:revision>
  <cp:lastPrinted>2014-03-26T17:46:13Z</cp:lastPrinted>
  <dcterms:created xsi:type="dcterms:W3CDTF">2015-04-27T14:53:15Z</dcterms:created>
  <dcterms:modified xsi:type="dcterms:W3CDTF">2016-04-16T12:00:02Z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